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57" r:id="rId6"/>
    <p:sldId id="259" r:id="rId7"/>
    <p:sldId id="368" r:id="rId8"/>
    <p:sldId id="376" r:id="rId9"/>
    <p:sldId id="260" r:id="rId10"/>
    <p:sldId id="261" r:id="rId11"/>
    <p:sldId id="372" r:id="rId12"/>
    <p:sldId id="262" r:id="rId13"/>
    <p:sldId id="309" r:id="rId14"/>
    <p:sldId id="311" r:id="rId15"/>
    <p:sldId id="312" r:id="rId16"/>
    <p:sldId id="313" r:id="rId17"/>
    <p:sldId id="314" r:id="rId18"/>
    <p:sldId id="369" r:id="rId19"/>
    <p:sldId id="315" r:id="rId20"/>
    <p:sldId id="316" r:id="rId21"/>
    <p:sldId id="317" r:id="rId22"/>
    <p:sldId id="318" r:id="rId23"/>
    <p:sldId id="319" r:id="rId24"/>
    <p:sldId id="320" r:id="rId25"/>
    <p:sldId id="321" r:id="rId26"/>
    <p:sldId id="263" r:id="rId27"/>
    <p:sldId id="322" r:id="rId28"/>
    <p:sldId id="323"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377" r:id="rId43"/>
    <p:sldId id="378" r:id="rId44"/>
    <p:sldId id="371" r:id="rId45"/>
    <p:sldId id="279" r:id="rId46"/>
    <p:sldId id="298" r:id="rId47"/>
    <p:sldId id="299" r:id="rId48"/>
    <p:sldId id="300" r:id="rId49"/>
    <p:sldId id="301" r:id="rId50"/>
    <p:sldId id="303" r:id="rId51"/>
    <p:sldId id="304" r:id="rId52"/>
    <p:sldId id="374" r:id="rId53"/>
    <p:sldId id="373" r:id="rId54"/>
    <p:sldId id="306" r:id="rId55"/>
    <p:sldId id="375" r:id="rId56"/>
    <p:sldId id="379" r:id="rId57"/>
    <p:sldId id="294" r:id="rId58"/>
    <p:sldId id="295" r:id="rId59"/>
    <p:sldId id="296" r:id="rId60"/>
    <p:sldId id="37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ustomXml" Target="../customXml/item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259805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180663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65114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36273DC7-3510-41A5-99EF-5EDAE9E2F0BC}" type="datetimeFigureOut">
              <a:rPr lang="en-US"/>
              <a:pPr>
                <a:defRPr/>
              </a:pPr>
              <a:t>2/23/2024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EC4949FB-BE9F-40F3-B73E-185BB68BB930}" type="slidenum">
              <a:rPr lang="en-US" altLang="en-US"/>
              <a:pPr>
                <a:defRPr/>
              </a:pPr>
              <a:t>‹#›</a:t>
            </a:fld>
            <a:endParaRPr lang="en-US" altLang="en-US" dirty="0"/>
          </a:p>
        </p:txBody>
      </p:sp>
    </p:spTree>
    <p:extLst>
      <p:ext uri="{BB962C8B-B14F-4D97-AF65-F5344CB8AC3E}">
        <p14:creationId xmlns:p14="http://schemas.microsoft.com/office/powerpoint/2010/main" val="179595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86C15227-9B74-40FE-9041-622E78FC6EFB}" type="datetimeFigureOut">
              <a:rPr lang="en-US"/>
              <a:pPr>
                <a:defRPr/>
              </a:pPr>
              <a:t>2/23/2024</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3E9D8149-CF23-4186-B36C-98DE81B1BB7D}" type="slidenum">
              <a:rPr lang="en-US" altLang="en-US"/>
              <a:pPr>
                <a:defRPr/>
              </a:pPr>
              <a:t>‹#›</a:t>
            </a:fld>
            <a:endParaRPr lang="en-US" altLang="en-US" dirty="0"/>
          </a:p>
        </p:txBody>
      </p:sp>
    </p:spTree>
    <p:extLst>
      <p:ext uri="{BB962C8B-B14F-4D97-AF65-F5344CB8AC3E}">
        <p14:creationId xmlns:p14="http://schemas.microsoft.com/office/powerpoint/2010/main" val="223384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6470EBB6-0D5B-49A1-8D94-5D4E100C6646}" type="datetimeFigureOut">
              <a:rPr lang="en-US"/>
              <a:pPr>
                <a:defRPr/>
              </a:pPr>
              <a:t>2/23/2024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E048F391-1909-49B5-8840-8F2C8721BB8A}" type="slidenum">
              <a:rPr lang="en-US" altLang="en-US"/>
              <a:pPr>
                <a:defRPr/>
              </a:pPr>
              <a:t>‹#›</a:t>
            </a:fld>
            <a:endParaRPr lang="en-US" altLang="en-US" dirty="0"/>
          </a:p>
        </p:txBody>
      </p:sp>
    </p:spTree>
    <p:extLst>
      <p:ext uri="{BB962C8B-B14F-4D97-AF65-F5344CB8AC3E}">
        <p14:creationId xmlns:p14="http://schemas.microsoft.com/office/powerpoint/2010/main" val="40308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50AEA6BE-9E15-4541-A445-D49F87585ECB}" type="datetimeFigureOut">
              <a:rPr lang="en-US"/>
              <a:pPr>
                <a:defRPr/>
              </a:pPr>
              <a:t>2/23/2024</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dirty="0"/>
          </a:p>
        </p:txBody>
      </p:sp>
      <p:sp>
        <p:nvSpPr>
          <p:cNvPr id="7" name="Slide Number Placeholder 5"/>
          <p:cNvSpPr>
            <a:spLocks noGrp="1"/>
          </p:cNvSpPr>
          <p:nvPr>
            <p:ph type="sldNum" sz="quarter" idx="17"/>
          </p:nvPr>
        </p:nvSpPr>
        <p:spPr/>
        <p:txBody>
          <a:bodyPr/>
          <a:lstStyle>
            <a:lvl1pPr>
              <a:defRPr/>
            </a:lvl1pPr>
          </a:lstStyle>
          <a:p>
            <a:pPr>
              <a:defRPr/>
            </a:pPr>
            <a:fld id="{EEDB5A3D-F256-4E35-AC69-8109525948F1}" type="slidenum">
              <a:rPr lang="en-US" altLang="en-US"/>
              <a:pPr>
                <a:defRPr/>
              </a:pPr>
              <a:t>‹#›</a:t>
            </a:fld>
            <a:endParaRPr lang="en-US" altLang="en-US" dirty="0"/>
          </a:p>
        </p:txBody>
      </p:sp>
    </p:spTree>
    <p:extLst>
      <p:ext uri="{BB962C8B-B14F-4D97-AF65-F5344CB8AC3E}">
        <p14:creationId xmlns:p14="http://schemas.microsoft.com/office/powerpoint/2010/main" val="385788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AF207F5-D534-4155-ACF3-5AA7D816C7AB}" type="datetimeFigureOut">
              <a:rPr lang="en-US"/>
              <a:pPr>
                <a:defRPr/>
              </a:pPr>
              <a:t>2/23/2024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DC238A-1651-4971-9CAC-5EB9F61CDC40}" type="slidenum">
              <a:rPr lang="en-US" altLang="en-US"/>
              <a:pPr>
                <a:defRPr/>
              </a:pPr>
              <a:t>‹#›</a:t>
            </a:fld>
            <a:endParaRPr lang="en-US" altLang="en-US" dirty="0"/>
          </a:p>
        </p:txBody>
      </p:sp>
    </p:spTree>
    <p:extLst>
      <p:ext uri="{BB962C8B-B14F-4D97-AF65-F5344CB8AC3E}">
        <p14:creationId xmlns:p14="http://schemas.microsoft.com/office/powerpoint/2010/main" val="2862557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4D8A59B-1026-4A99-8819-7F4A577A96BD}" type="datetimeFigureOut">
              <a:rPr lang="en-US"/>
              <a:pPr>
                <a:defRPr/>
              </a:pPr>
              <a:t>2/23/2024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B1E3A-5410-4684-BBC4-4CEC5508987C}" type="slidenum">
              <a:rPr lang="en-US" altLang="en-US"/>
              <a:pPr>
                <a:defRPr/>
              </a:pPr>
              <a:t>‹#›</a:t>
            </a:fld>
            <a:endParaRPr lang="en-US" altLang="en-US" dirty="0"/>
          </a:p>
        </p:txBody>
      </p:sp>
    </p:spTree>
    <p:extLst>
      <p:ext uri="{BB962C8B-B14F-4D97-AF65-F5344CB8AC3E}">
        <p14:creationId xmlns:p14="http://schemas.microsoft.com/office/powerpoint/2010/main" val="122839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CB3736-9652-4E47-8E70-FB3826FB6A5B}" type="datetimeFigureOut">
              <a:rPr lang="en-US"/>
              <a:pPr>
                <a:defRPr/>
              </a:pPr>
              <a:t>2/23/2024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02FD5B9-A750-4F7D-AA6E-62E3686F4492}" type="slidenum">
              <a:rPr lang="en-US" altLang="en-US"/>
              <a:pPr>
                <a:defRPr/>
              </a:pPr>
              <a:t>‹#›</a:t>
            </a:fld>
            <a:endParaRPr lang="en-US" altLang="en-US" dirty="0"/>
          </a:p>
        </p:txBody>
      </p:sp>
    </p:spTree>
    <p:extLst>
      <p:ext uri="{BB962C8B-B14F-4D97-AF65-F5344CB8AC3E}">
        <p14:creationId xmlns:p14="http://schemas.microsoft.com/office/powerpoint/2010/main" val="247462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1B53E9-9D19-4AFA-8AD1-70187A90915E}" type="datetimeFigureOut">
              <a:rPr lang="en-US"/>
              <a:pPr>
                <a:defRPr/>
              </a:pPr>
              <a:t>2/23/2024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C946B8-9829-4D4F-95A5-BB560E322BF7}" type="slidenum">
              <a:rPr lang="en-US" altLang="en-US"/>
              <a:pPr>
                <a:defRPr/>
              </a:pPr>
              <a:t>‹#›</a:t>
            </a:fld>
            <a:endParaRPr lang="en-US" altLang="en-US" dirty="0"/>
          </a:p>
        </p:txBody>
      </p:sp>
    </p:spTree>
    <p:extLst>
      <p:ext uri="{BB962C8B-B14F-4D97-AF65-F5344CB8AC3E}">
        <p14:creationId xmlns:p14="http://schemas.microsoft.com/office/powerpoint/2010/main" val="178869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370898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0F375BF3-BD8B-49F7-A06E-2B41CD6E2A3C}" type="datetimeFigureOut">
              <a:rPr lang="en-US"/>
              <a:pPr>
                <a:defRPr/>
              </a:pPr>
              <a:t>2/23/2024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9FFA4574-40F2-4D50-AACF-7FB3813C76C2}" type="slidenum">
              <a:rPr lang="en-US" altLang="en-US"/>
              <a:pPr>
                <a:defRPr/>
              </a:pPr>
              <a:t>‹#›</a:t>
            </a:fld>
            <a:endParaRPr lang="en-US" altLang="en-US" dirty="0"/>
          </a:p>
        </p:txBody>
      </p:sp>
    </p:spTree>
    <p:extLst>
      <p:ext uri="{BB962C8B-B14F-4D97-AF65-F5344CB8AC3E}">
        <p14:creationId xmlns:p14="http://schemas.microsoft.com/office/powerpoint/2010/main" val="2423263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570AD2-80AE-44B1-A17F-BB4901B966E4}"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42D86A-6404-4039-ACB1-7993CD088A50}" type="slidenum">
              <a:rPr lang="en-US" altLang="en-US"/>
              <a:pPr>
                <a:defRPr/>
              </a:pPr>
              <a:t>‹#›</a:t>
            </a:fld>
            <a:endParaRPr lang="en-US" altLang="en-US" dirty="0"/>
          </a:p>
        </p:txBody>
      </p:sp>
    </p:spTree>
    <p:extLst>
      <p:ext uri="{BB962C8B-B14F-4D97-AF65-F5344CB8AC3E}">
        <p14:creationId xmlns:p14="http://schemas.microsoft.com/office/powerpoint/2010/main" val="96503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AB36C4-53A8-4CEB-99DD-0217006B4A60}" type="datetimeFigureOut">
              <a:rPr lang="en-US"/>
              <a:pPr>
                <a:defRPr/>
              </a:pPr>
              <a:t>2/23/2024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4936F4-A01A-4917-865A-E15637D7FBF1}" type="slidenum">
              <a:rPr lang="en-US" altLang="en-US"/>
              <a:pPr>
                <a:defRPr/>
              </a:pPr>
              <a:t>‹#›</a:t>
            </a:fld>
            <a:endParaRPr lang="en-US" altLang="en-US" dirty="0"/>
          </a:p>
        </p:txBody>
      </p:sp>
    </p:spTree>
    <p:extLst>
      <p:ext uri="{BB962C8B-B14F-4D97-AF65-F5344CB8AC3E}">
        <p14:creationId xmlns:p14="http://schemas.microsoft.com/office/powerpoint/2010/main" val="265883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620B-1426-47D0-B51C-B24D9E92B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EDA7FBC-A893-4C6E-9EDF-418B77A9E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FDF545B-D063-47EB-969E-A845E066F2B1}"/>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5" name="Footer Placeholder 4">
            <a:extLst>
              <a:ext uri="{FF2B5EF4-FFF2-40B4-BE49-F238E27FC236}">
                <a16:creationId xmlns:a16="http://schemas.microsoft.com/office/drawing/2014/main" id="{24F3FDA5-721B-4594-963B-9539F22C70C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B704123-BF87-4B7C-B8E3-08A4426EF01C}"/>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2195206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CC08-C214-4A21-8963-205D88F338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72BA637-176E-468C-9AA1-AD16C57395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805185-07B5-4A85-9837-A967E4C1B447}"/>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5" name="Footer Placeholder 4">
            <a:extLst>
              <a:ext uri="{FF2B5EF4-FFF2-40B4-BE49-F238E27FC236}">
                <a16:creationId xmlns:a16="http://schemas.microsoft.com/office/drawing/2014/main" id="{653F4110-0517-4086-8EB1-A49F87BDFB7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AEEC0C1-407D-40B3-ABB2-04447A5F6F0B}"/>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234067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F4B4-12F1-4719-B0D3-791591757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B72F477-AF5E-4FE3-A8A6-14B4729B2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2F3346-A6B5-497F-900E-5E7B858004BD}"/>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5" name="Footer Placeholder 4">
            <a:extLst>
              <a:ext uri="{FF2B5EF4-FFF2-40B4-BE49-F238E27FC236}">
                <a16:creationId xmlns:a16="http://schemas.microsoft.com/office/drawing/2014/main" id="{AAA333F0-A76C-46D0-8E71-1A8F7E7E524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FE2CFA6-8887-40D2-86E5-04D6E943F987}"/>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2701566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D0E5-C61D-427D-BFEA-3043C1A8366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27A68D9-AC72-4790-9D85-3F2EB61197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EB7B26E-4E48-4842-92E4-8D5F09B4CE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EE1941-5581-49BE-A997-85F09576332C}"/>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6" name="Footer Placeholder 5">
            <a:extLst>
              <a:ext uri="{FF2B5EF4-FFF2-40B4-BE49-F238E27FC236}">
                <a16:creationId xmlns:a16="http://schemas.microsoft.com/office/drawing/2014/main" id="{35F4A0D0-CFBA-4F58-9BB5-DB4A6690EC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CB040C9-136D-4BD8-9CC0-28419C8BD3D6}"/>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1123691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F7EE-7A28-4019-9CBF-D47734BB31F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CA44A8-5A5C-4235-A081-A0451E26C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195296-49D8-4B3E-82DB-7030D31ECF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6F955BC-A2E2-4CDB-980C-0AD922313E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9E8572-09EA-4539-885C-D3A244456E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83AA5B0-792E-4985-BF23-A5217266E574}"/>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8" name="Footer Placeholder 7">
            <a:extLst>
              <a:ext uri="{FF2B5EF4-FFF2-40B4-BE49-F238E27FC236}">
                <a16:creationId xmlns:a16="http://schemas.microsoft.com/office/drawing/2014/main" id="{9AF4547B-4BAB-4928-B5FA-1ADB7CA1BECD}"/>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4DF2B45D-8575-4A6C-97E9-7D492293E6F9}"/>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2122084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8627-8A80-4486-98BC-801EB5823E2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ED6E3F4-0D20-43F4-80C5-302123504474}"/>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4" name="Footer Placeholder 3">
            <a:extLst>
              <a:ext uri="{FF2B5EF4-FFF2-40B4-BE49-F238E27FC236}">
                <a16:creationId xmlns:a16="http://schemas.microsoft.com/office/drawing/2014/main" id="{A00F0BB9-DCD2-45A4-996F-35DDA5FEB4A5}"/>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E079074-9A9A-4AE0-ADC6-F4565472D92F}"/>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1839342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22A3E-53B5-425C-9C5D-5E5A24732655}"/>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3" name="Footer Placeholder 2">
            <a:extLst>
              <a:ext uri="{FF2B5EF4-FFF2-40B4-BE49-F238E27FC236}">
                <a16:creationId xmlns:a16="http://schemas.microsoft.com/office/drawing/2014/main" id="{DBC3336A-955E-4A36-B842-FC633BF5C0F3}"/>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65DBCE64-685B-4B49-9E05-107670603A32}"/>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40648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4595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0E75-BB1E-45A8-9790-96ADCD16A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9265662-BE4F-4EF5-B014-F9282048F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2BC31C0-E3E8-49BE-9E26-4AB9E7CFC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8C433B-CEF4-4775-BFF6-33C44B959D27}"/>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6" name="Footer Placeholder 5">
            <a:extLst>
              <a:ext uri="{FF2B5EF4-FFF2-40B4-BE49-F238E27FC236}">
                <a16:creationId xmlns:a16="http://schemas.microsoft.com/office/drawing/2014/main" id="{AB8DFAE9-77DB-4CA7-9244-AC0EC352696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5A9E61F-559B-49C7-99ED-1EF8537FEA67}"/>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4271111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FB70-A058-4A88-96CC-99954E4FF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5B06658-0EC8-4912-BAB8-EFAEB0E4C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55E71904-887F-4142-8B6F-3714F6278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B7DBF0-570B-429D-889C-EAE30C45A00E}"/>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6" name="Footer Placeholder 5">
            <a:extLst>
              <a:ext uri="{FF2B5EF4-FFF2-40B4-BE49-F238E27FC236}">
                <a16:creationId xmlns:a16="http://schemas.microsoft.com/office/drawing/2014/main" id="{5AC854C9-E835-44C6-A877-764897B0B7E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7883417-67ED-4E4F-A8D3-0CEC8F50F850}"/>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506030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2A30-FEDB-45D0-8C8B-0433A62877D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1A55CD5-0EF7-4049-A204-4554234EA7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22F4CA-E933-4E04-AA98-CBB335B55480}"/>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5" name="Footer Placeholder 4">
            <a:extLst>
              <a:ext uri="{FF2B5EF4-FFF2-40B4-BE49-F238E27FC236}">
                <a16:creationId xmlns:a16="http://schemas.microsoft.com/office/drawing/2014/main" id="{1F1AAB89-ECFB-4823-A48E-05E8C23053B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F452D96-C212-4B66-B4F7-2B6695BAD381}"/>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2756700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56CCA-50A0-45A0-91C1-013B769117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0F0127-9020-423E-B44C-13F3E6632D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E54FF4-F63C-4D78-89EC-4C7D363244B7}"/>
              </a:ext>
            </a:extLst>
          </p:cNvPr>
          <p:cNvSpPr>
            <a:spLocks noGrp="1"/>
          </p:cNvSpPr>
          <p:nvPr>
            <p:ph type="dt" sz="half" idx="10"/>
          </p:nvPr>
        </p:nvSpPr>
        <p:spPr/>
        <p:txBody>
          <a:bodyPr/>
          <a:lstStyle/>
          <a:p>
            <a:fld id="{9D90387E-61F2-4ACA-A063-73177BFF2B0F}" type="datetimeFigureOut">
              <a:rPr lang="en-AU" smtClean="0"/>
              <a:t>23/02/2024</a:t>
            </a:fld>
            <a:endParaRPr lang="en-AU" dirty="0"/>
          </a:p>
        </p:txBody>
      </p:sp>
      <p:sp>
        <p:nvSpPr>
          <p:cNvPr id="5" name="Footer Placeholder 4">
            <a:extLst>
              <a:ext uri="{FF2B5EF4-FFF2-40B4-BE49-F238E27FC236}">
                <a16:creationId xmlns:a16="http://schemas.microsoft.com/office/drawing/2014/main" id="{9591745D-FA9B-49F2-99DB-35CA40E2C53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8DD246F-FAAE-4455-8DE3-B7DCFDC44DE7}"/>
              </a:ext>
            </a:extLst>
          </p:cNvPr>
          <p:cNvSpPr>
            <a:spLocks noGrp="1"/>
          </p:cNvSpPr>
          <p:nvPr>
            <p:ph type="sldNum" sz="quarter" idx="12"/>
          </p:nvPr>
        </p:nvSpPr>
        <p:spPr/>
        <p:txBody>
          <a:bodyPr/>
          <a:lstStyle/>
          <a:p>
            <a:fld id="{B0777C0A-238D-4E0B-B717-127B422CD53E}" type="slidenum">
              <a:rPr lang="en-AU" smtClean="0"/>
              <a:t>‹#›</a:t>
            </a:fld>
            <a:endParaRPr lang="en-AU" dirty="0"/>
          </a:p>
        </p:txBody>
      </p:sp>
    </p:spTree>
    <p:extLst>
      <p:ext uri="{BB962C8B-B14F-4D97-AF65-F5344CB8AC3E}">
        <p14:creationId xmlns:p14="http://schemas.microsoft.com/office/powerpoint/2010/main" val="155088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65436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335817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265305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27784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124414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DDC9-E189-4EF5-B50B-61E29AA4AC82}" type="datetimeFigureOut">
              <a:rPr lang="en-AU" smtClean="0"/>
              <a:t>23/02/2024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32D8913-8C01-4607-BCCF-E6C0CE8CEB26}" type="slidenum">
              <a:rPr lang="en-AU" smtClean="0"/>
              <a:t>‹#›</a:t>
            </a:fld>
            <a:endParaRPr lang="en-AU" dirty="0"/>
          </a:p>
        </p:txBody>
      </p:sp>
    </p:spTree>
    <p:extLst>
      <p:ext uri="{BB962C8B-B14F-4D97-AF65-F5344CB8AC3E}">
        <p14:creationId xmlns:p14="http://schemas.microsoft.com/office/powerpoint/2010/main" val="305922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DDDC9-E189-4EF5-B50B-61E29AA4AC82}" type="datetimeFigureOut">
              <a:rPr lang="en-AU" smtClean="0"/>
              <a:t>23/02/2024</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D8913-8C01-4607-BCCF-E6C0CE8CEB26}" type="slidenum">
              <a:rPr lang="en-AU" smtClean="0"/>
              <a:t>‹#›</a:t>
            </a:fld>
            <a:endParaRPr lang="en-AU" dirty="0"/>
          </a:p>
        </p:txBody>
      </p:sp>
    </p:spTree>
    <p:extLst>
      <p:ext uri="{BB962C8B-B14F-4D97-AF65-F5344CB8AC3E}">
        <p14:creationId xmlns:p14="http://schemas.microsoft.com/office/powerpoint/2010/main" val="81993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F97C6025-A0FD-408D-825F-E0DEC22F1D1B}" type="datetimeFigureOut">
              <a:rPr lang="en-US"/>
              <a:pPr>
                <a:defRPr/>
              </a:pPr>
              <a:t>2/23/2024</a:t>
            </a:fld>
            <a:endParaRPr lang="en-US" dirty="0"/>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726FBE6D-1111-4533-832E-75519272DAA0}" type="slidenum">
              <a:rPr lang="en-US" altLang="en-US"/>
              <a:pPr>
                <a:defRPr/>
              </a:pPr>
              <a:t>‹#›</a:t>
            </a:fld>
            <a:endParaRPr lang="en-US" altLang="en-US" dirty="0"/>
          </a:p>
        </p:txBody>
      </p:sp>
    </p:spTree>
    <p:extLst>
      <p:ext uri="{BB962C8B-B14F-4D97-AF65-F5344CB8AC3E}">
        <p14:creationId xmlns:p14="http://schemas.microsoft.com/office/powerpoint/2010/main" val="4279937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EA070-B513-4538-BF5B-890331BF68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2437CAF-65EC-46CB-90B5-406C2EC22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546CAC-28E6-42EE-85B8-24348AD32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0387E-61F2-4ACA-A063-73177BFF2B0F}" type="datetimeFigureOut">
              <a:rPr lang="en-AU" smtClean="0"/>
              <a:t>23/02/2024</a:t>
            </a:fld>
            <a:endParaRPr lang="en-AU" dirty="0"/>
          </a:p>
        </p:txBody>
      </p:sp>
      <p:sp>
        <p:nvSpPr>
          <p:cNvPr id="5" name="Footer Placeholder 4">
            <a:extLst>
              <a:ext uri="{FF2B5EF4-FFF2-40B4-BE49-F238E27FC236}">
                <a16:creationId xmlns:a16="http://schemas.microsoft.com/office/drawing/2014/main" id="{8171CB94-A2FC-469F-83BF-789E01F04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0415FE45-4DF5-4D34-BB60-C038BEFE3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7C0A-238D-4E0B-B717-127B422CD53E}" type="slidenum">
              <a:rPr lang="en-AU" smtClean="0"/>
              <a:t>‹#›</a:t>
            </a:fld>
            <a:endParaRPr lang="en-AU" dirty="0"/>
          </a:p>
        </p:txBody>
      </p:sp>
    </p:spTree>
    <p:extLst>
      <p:ext uri="{BB962C8B-B14F-4D97-AF65-F5344CB8AC3E}">
        <p14:creationId xmlns:p14="http://schemas.microsoft.com/office/powerpoint/2010/main" val="2702290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rzisc4@eq.edu.a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0624"/>
            <a:ext cx="9144000" cy="2387600"/>
          </a:xfrm>
        </p:spPr>
        <p:txBody>
          <a:bodyPr>
            <a:normAutofit/>
          </a:bodyPr>
          <a:lstStyle/>
          <a:p>
            <a:r>
              <a:rPr lang="en-AU" sz="6600" b="1" dirty="0"/>
              <a:t>Year 12 </a:t>
            </a:r>
            <a:br>
              <a:rPr lang="en-AU" sz="6600" b="1" dirty="0"/>
            </a:br>
            <a:r>
              <a:rPr lang="en-AU" sz="6600" b="1" dirty="0"/>
              <a:t>Information Night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416" y="3129507"/>
            <a:ext cx="2463165" cy="2463165"/>
          </a:xfrm>
          <a:prstGeom prst="rect">
            <a:avLst/>
          </a:prstGeom>
        </p:spPr>
      </p:pic>
      <p:sp>
        <p:nvSpPr>
          <p:cNvPr id="3" name="TextBox 2">
            <a:extLst>
              <a:ext uri="{FF2B5EF4-FFF2-40B4-BE49-F238E27FC236}">
                <a16:creationId xmlns:a16="http://schemas.microsoft.com/office/drawing/2014/main" id="{FF606C90-0CAB-4866-A5D6-31D2E0FE0C18}"/>
              </a:ext>
            </a:extLst>
          </p:cNvPr>
          <p:cNvSpPr txBox="1"/>
          <p:nvPr/>
        </p:nvSpPr>
        <p:spPr>
          <a:xfrm>
            <a:off x="5637402" y="2973897"/>
            <a:ext cx="914400" cy="914400"/>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D1B458C6-ACE5-4FDF-B213-EC3CE84B8544}"/>
              </a:ext>
            </a:extLst>
          </p:cNvPr>
          <p:cNvSpPr txBox="1"/>
          <p:nvPr/>
        </p:nvSpPr>
        <p:spPr>
          <a:xfrm>
            <a:off x="4181222" y="5945766"/>
            <a:ext cx="4303552" cy="707886"/>
          </a:xfrm>
          <a:prstGeom prst="rect">
            <a:avLst/>
          </a:prstGeom>
          <a:noFill/>
        </p:spPr>
        <p:txBody>
          <a:bodyPr wrap="square" rtlCol="0">
            <a:spAutoFit/>
          </a:bodyPr>
          <a:lstStyle/>
          <a:p>
            <a:pPr algn="ctr"/>
            <a:r>
              <a:rPr lang="en-AU" sz="4000" b="1" dirty="0">
                <a:latin typeface="+mj-lt"/>
              </a:rPr>
              <a:t>2024</a:t>
            </a:r>
          </a:p>
        </p:txBody>
      </p:sp>
    </p:spTree>
    <p:extLst>
      <p:ext uri="{BB962C8B-B14F-4D97-AF65-F5344CB8AC3E}">
        <p14:creationId xmlns:p14="http://schemas.microsoft.com/office/powerpoint/2010/main" val="145378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71055" y="110837"/>
            <a:ext cx="10679027" cy="7694414"/>
          </a:xfrm>
          <a:prstGeom prst="rect">
            <a:avLst/>
          </a:prstGeom>
          <a:noFill/>
        </p:spPr>
        <p:txBody>
          <a:bodyPr wrap="square" rtlCol="0">
            <a:spAutoFit/>
          </a:bodyPr>
          <a:lstStyle/>
          <a:p>
            <a:endParaRPr lang="en-AU" sz="2000" dirty="0"/>
          </a:p>
          <a:p>
            <a:endParaRPr lang="en-AU" sz="2000" dirty="0"/>
          </a:p>
          <a:p>
            <a:r>
              <a:rPr lang="en-AU" sz="2000" dirty="0"/>
              <a:t>Charlotte 		99.8	</a:t>
            </a:r>
          </a:p>
          <a:p>
            <a:endParaRPr lang="en-AU" sz="1600" dirty="0"/>
          </a:p>
          <a:p>
            <a:r>
              <a:rPr lang="en-AU" sz="2000" dirty="0"/>
              <a:t>Vivien 		                95.7</a:t>
            </a:r>
          </a:p>
          <a:p>
            <a:endParaRPr lang="en-AU" sz="2000" dirty="0"/>
          </a:p>
          <a:p>
            <a:endParaRPr lang="en-AU" sz="2000" dirty="0"/>
          </a:p>
          <a:p>
            <a:r>
              <a:rPr lang="en-AU" sz="2000" dirty="0"/>
              <a:t>			</a:t>
            </a:r>
          </a:p>
          <a:p>
            <a:endParaRPr lang="en-AU" sz="2000" dirty="0"/>
          </a:p>
          <a:p>
            <a:pPr>
              <a:lnSpc>
                <a:spcPct val="150000"/>
              </a:lnSpc>
            </a:pPr>
            <a:r>
              <a:rPr lang="en-AU" sz="2000" dirty="0"/>
              <a:t>				&gt; 95 : 2</a:t>
            </a:r>
          </a:p>
          <a:p>
            <a:pPr>
              <a:lnSpc>
                <a:spcPct val="150000"/>
              </a:lnSpc>
            </a:pPr>
            <a:r>
              <a:rPr lang="en-AU" sz="2000" dirty="0"/>
              <a:t>				&gt;90 :  3                  9.8% of students above ATAR of 90</a:t>
            </a:r>
          </a:p>
          <a:p>
            <a:pPr>
              <a:lnSpc>
                <a:spcPct val="150000"/>
              </a:lnSpc>
            </a:pPr>
            <a:r>
              <a:rPr lang="en-AU" sz="2000" dirty="0"/>
              <a:t>				&gt;85 :  7                  23.5% of students </a:t>
            </a:r>
            <a:r>
              <a:rPr lang="en-AU" sz="2000" b="0" i="0" dirty="0">
                <a:solidFill>
                  <a:srgbClr val="000000"/>
                </a:solidFill>
                <a:effectLst/>
                <a:latin typeface="Aptos"/>
              </a:rPr>
              <a:t>received an </a:t>
            </a:r>
            <a:r>
              <a:rPr lang="en-AU" sz="2000" dirty="0"/>
              <a:t>above ATAR 85</a:t>
            </a:r>
          </a:p>
          <a:p>
            <a:pPr>
              <a:lnSpc>
                <a:spcPct val="150000"/>
              </a:lnSpc>
            </a:pPr>
            <a:r>
              <a:rPr lang="en-AU" sz="2000" dirty="0"/>
              <a:t>				&gt;80 :  8                   </a:t>
            </a:r>
            <a:r>
              <a:rPr lang="en-AU" sz="2000" b="0" i="0" dirty="0">
                <a:solidFill>
                  <a:srgbClr val="000000"/>
                </a:solidFill>
                <a:effectLst/>
                <a:latin typeface="Aptos"/>
              </a:rPr>
              <a:t>39.2% </a:t>
            </a:r>
            <a:r>
              <a:rPr lang="en-AU" sz="2000" dirty="0"/>
              <a:t>of students </a:t>
            </a:r>
            <a:r>
              <a:rPr lang="en-AU" sz="2000" b="0" i="0" dirty="0">
                <a:solidFill>
                  <a:srgbClr val="000000"/>
                </a:solidFill>
                <a:effectLst/>
                <a:latin typeface="Aptos"/>
              </a:rPr>
              <a:t>received an ATAR above 80</a:t>
            </a:r>
            <a:endParaRPr lang="en-AU" sz="2000" dirty="0"/>
          </a:p>
          <a:p>
            <a:pPr>
              <a:lnSpc>
                <a:spcPct val="150000"/>
              </a:lnSpc>
            </a:pPr>
            <a:r>
              <a:rPr lang="en-AU" sz="2000" dirty="0"/>
              <a:t>				&gt;75 : 8</a:t>
            </a:r>
          </a:p>
          <a:p>
            <a:pPr>
              <a:lnSpc>
                <a:spcPct val="150000"/>
              </a:lnSpc>
            </a:pPr>
            <a:r>
              <a:rPr lang="en-AU" sz="2000" dirty="0"/>
              <a:t>				&gt;70 :  7	</a:t>
            </a:r>
          </a:p>
          <a:p>
            <a:pPr>
              <a:lnSpc>
                <a:spcPct val="150000"/>
              </a:lnSpc>
            </a:pPr>
            <a:r>
              <a:rPr lang="en-AU" sz="2000" dirty="0"/>
              <a:t>			</a:t>
            </a:r>
          </a:p>
          <a:p>
            <a:r>
              <a:rPr lang="en-AU" sz="2000" b="1" dirty="0"/>
              <a:t>                                                  </a:t>
            </a:r>
            <a:r>
              <a:rPr lang="en-AU" sz="2800" b="1" dirty="0"/>
              <a:t>30 students have accepted university offers</a:t>
            </a:r>
          </a:p>
          <a:p>
            <a:r>
              <a:rPr lang="en-AU" sz="2000" dirty="0"/>
              <a:t>			</a:t>
            </a:r>
          </a:p>
          <a:p>
            <a:endParaRPr lang="en-AU" sz="2000" dirty="0"/>
          </a:p>
          <a:p>
            <a:endParaRPr lang="en-AU" sz="2000" dirty="0"/>
          </a:p>
          <a:p>
            <a:endParaRPr lang="en-AU" sz="2000" dirty="0"/>
          </a:p>
        </p:txBody>
      </p:sp>
      <p:sp>
        <p:nvSpPr>
          <p:cNvPr id="4" name="Right Brace 3"/>
          <p:cNvSpPr/>
          <p:nvPr/>
        </p:nvSpPr>
        <p:spPr>
          <a:xfrm>
            <a:off x="4758612" y="788565"/>
            <a:ext cx="420057" cy="14798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6" name="TextBox 5"/>
          <p:cNvSpPr txBox="1"/>
          <p:nvPr/>
        </p:nvSpPr>
        <p:spPr>
          <a:xfrm>
            <a:off x="5713445" y="1319929"/>
            <a:ext cx="1097902" cy="523220"/>
          </a:xfrm>
          <a:prstGeom prst="rect">
            <a:avLst/>
          </a:prstGeom>
          <a:noFill/>
        </p:spPr>
        <p:txBody>
          <a:bodyPr wrap="square" rtlCol="0">
            <a:spAutoFit/>
          </a:bodyPr>
          <a:lstStyle/>
          <a:p>
            <a:r>
              <a:rPr lang="en-AU" sz="2800" b="1" dirty="0"/>
              <a:t>OP 1</a:t>
            </a:r>
            <a:endParaRPr lang="en-AU" sz="2400" b="1" dirty="0"/>
          </a:p>
        </p:txBody>
      </p:sp>
    </p:spTree>
    <p:extLst>
      <p:ext uri="{BB962C8B-B14F-4D97-AF65-F5344CB8AC3E}">
        <p14:creationId xmlns:p14="http://schemas.microsoft.com/office/powerpoint/2010/main" val="64090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127380" y="1810139"/>
            <a:ext cx="9283959" cy="4247317"/>
          </a:xfrm>
          <a:prstGeom prst="rect">
            <a:avLst/>
          </a:prstGeom>
          <a:noFill/>
        </p:spPr>
        <p:txBody>
          <a:bodyPr wrap="square" rtlCol="0">
            <a:spAutoFit/>
          </a:bodyPr>
          <a:lstStyle/>
          <a:p>
            <a:pPr algn="ctr"/>
            <a:r>
              <a:rPr lang="en-AU" sz="5400" b="1" dirty="0"/>
              <a:t>REVIEW OF</a:t>
            </a:r>
          </a:p>
          <a:p>
            <a:pPr algn="ctr"/>
            <a:endParaRPr lang="en-AU" sz="5400" b="1" dirty="0"/>
          </a:p>
          <a:p>
            <a:pPr algn="ctr"/>
            <a:r>
              <a:rPr lang="en-AU" sz="5400" b="1" dirty="0"/>
              <a:t>NEW</a:t>
            </a:r>
          </a:p>
          <a:p>
            <a:pPr algn="ctr"/>
            <a:endParaRPr lang="en-AU" sz="5400" b="1" dirty="0"/>
          </a:p>
          <a:p>
            <a:pPr algn="ctr"/>
            <a:r>
              <a:rPr lang="en-AU" sz="5400" b="1" dirty="0"/>
              <a:t>QCE</a:t>
            </a:r>
          </a:p>
        </p:txBody>
      </p:sp>
    </p:spTree>
    <p:extLst>
      <p:ext uri="{BB962C8B-B14F-4D97-AF65-F5344CB8AC3E}">
        <p14:creationId xmlns:p14="http://schemas.microsoft.com/office/powerpoint/2010/main" val="365333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136710" y="1502229"/>
            <a:ext cx="7921690" cy="1569660"/>
          </a:xfrm>
          <a:prstGeom prst="rect">
            <a:avLst/>
          </a:prstGeom>
          <a:noFill/>
        </p:spPr>
        <p:txBody>
          <a:bodyPr wrap="square" rtlCol="0">
            <a:spAutoFit/>
          </a:bodyPr>
          <a:lstStyle/>
          <a:p>
            <a:pPr algn="ctr"/>
            <a:r>
              <a:rPr lang="en-AU" sz="4800" b="1" dirty="0"/>
              <a:t>  </a:t>
            </a:r>
          </a:p>
          <a:p>
            <a:pPr algn="ctr"/>
            <a:r>
              <a:rPr lang="en-AU" sz="4800" b="1" dirty="0"/>
              <a:t>A few reminders</a:t>
            </a:r>
          </a:p>
        </p:txBody>
      </p:sp>
    </p:spTree>
    <p:extLst>
      <p:ext uri="{BB962C8B-B14F-4D97-AF65-F5344CB8AC3E}">
        <p14:creationId xmlns:p14="http://schemas.microsoft.com/office/powerpoint/2010/main" val="332306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41984" y="606490"/>
            <a:ext cx="7912359" cy="4401205"/>
          </a:xfrm>
          <a:prstGeom prst="rect">
            <a:avLst/>
          </a:prstGeom>
          <a:noFill/>
        </p:spPr>
        <p:txBody>
          <a:bodyPr wrap="square" rtlCol="0">
            <a:spAutoFit/>
          </a:bodyPr>
          <a:lstStyle/>
          <a:p>
            <a:pPr algn="ctr"/>
            <a:r>
              <a:rPr lang="en-AU" sz="4000" b="1" dirty="0"/>
              <a:t>Best ATAR	“99.95”</a:t>
            </a:r>
          </a:p>
          <a:p>
            <a:pPr algn="ctr"/>
            <a:endParaRPr lang="en-AU" sz="4000" b="1" dirty="0"/>
          </a:p>
          <a:p>
            <a:pPr algn="ctr"/>
            <a:endParaRPr lang="en-AU" sz="4000" b="1" dirty="0"/>
          </a:p>
          <a:p>
            <a:pPr algn="ctr"/>
            <a:endParaRPr lang="en-AU" sz="4000" b="1" dirty="0"/>
          </a:p>
          <a:p>
            <a:pPr algn="ctr"/>
            <a:r>
              <a:rPr lang="en-AU" sz="4000" b="1" dirty="0"/>
              <a:t>Down to </a:t>
            </a:r>
          </a:p>
          <a:p>
            <a:pPr algn="ctr"/>
            <a:endParaRPr lang="en-AU" sz="4000" b="1" dirty="0"/>
          </a:p>
          <a:p>
            <a:pPr algn="ctr"/>
            <a:r>
              <a:rPr lang="en-AU" sz="4000" b="1" dirty="0"/>
              <a:t>“below 30”</a:t>
            </a:r>
          </a:p>
        </p:txBody>
      </p:sp>
    </p:spTree>
    <p:extLst>
      <p:ext uri="{BB962C8B-B14F-4D97-AF65-F5344CB8AC3E}">
        <p14:creationId xmlns:p14="http://schemas.microsoft.com/office/powerpoint/2010/main" val="359198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408922" y="662474"/>
            <a:ext cx="9703836" cy="5786199"/>
          </a:xfrm>
          <a:prstGeom prst="rect">
            <a:avLst/>
          </a:prstGeom>
          <a:noFill/>
        </p:spPr>
        <p:txBody>
          <a:bodyPr wrap="square" rtlCol="0">
            <a:spAutoFit/>
          </a:bodyPr>
          <a:lstStyle/>
          <a:p>
            <a:r>
              <a:rPr lang="en-AU" sz="3200" b="1" dirty="0"/>
              <a:t>ATAR calculated on</a:t>
            </a:r>
          </a:p>
          <a:p>
            <a:endParaRPr lang="en-AU" sz="3200" b="1" dirty="0"/>
          </a:p>
          <a:p>
            <a:r>
              <a:rPr lang="en-AU" sz="3200" b="1" dirty="0"/>
              <a:t>: 5 best General subjects</a:t>
            </a:r>
          </a:p>
          <a:p>
            <a:endParaRPr lang="en-AU" sz="3200" b="1" dirty="0"/>
          </a:p>
          <a:p>
            <a:r>
              <a:rPr lang="en-AU" sz="3200" b="1" dirty="0"/>
              <a:t>	Or</a:t>
            </a:r>
          </a:p>
          <a:p>
            <a:endParaRPr lang="en-AU" sz="3200" b="1" dirty="0"/>
          </a:p>
          <a:p>
            <a:r>
              <a:rPr lang="en-AU" sz="3200" b="1" dirty="0"/>
              <a:t>: 4 General subjects + 1 Applied subjects</a:t>
            </a:r>
          </a:p>
          <a:p>
            <a:endParaRPr lang="en-AU" sz="3200" b="1" dirty="0"/>
          </a:p>
          <a:p>
            <a:r>
              <a:rPr lang="en-AU" sz="3200" b="1" dirty="0"/>
              <a:t>	Or</a:t>
            </a:r>
          </a:p>
          <a:p>
            <a:endParaRPr lang="en-AU" sz="3200" b="1" dirty="0"/>
          </a:p>
          <a:p>
            <a:r>
              <a:rPr lang="en-AU" sz="3200" b="1" dirty="0"/>
              <a:t>: 4 General subjects + 1 Certificate III </a:t>
            </a:r>
          </a:p>
          <a:p>
            <a:endParaRPr lang="en-AU" dirty="0"/>
          </a:p>
        </p:txBody>
      </p:sp>
    </p:spTree>
    <p:extLst>
      <p:ext uri="{BB962C8B-B14F-4D97-AF65-F5344CB8AC3E}">
        <p14:creationId xmlns:p14="http://schemas.microsoft.com/office/powerpoint/2010/main" val="227864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57199" y="1035698"/>
            <a:ext cx="11383347" cy="3539430"/>
          </a:xfrm>
          <a:prstGeom prst="rect">
            <a:avLst/>
          </a:prstGeom>
          <a:noFill/>
        </p:spPr>
        <p:txBody>
          <a:bodyPr wrap="square" rtlCol="0">
            <a:spAutoFit/>
          </a:bodyPr>
          <a:lstStyle/>
          <a:p>
            <a:r>
              <a:rPr lang="en-AU" sz="3200" b="1" dirty="0"/>
              <a:t>General subjects have external exams at the end of Year 12.</a:t>
            </a:r>
          </a:p>
          <a:p>
            <a:endParaRPr lang="en-AU" sz="3200" b="1" dirty="0"/>
          </a:p>
          <a:p>
            <a:endParaRPr lang="en-AU" sz="3200" b="1" dirty="0"/>
          </a:p>
          <a:p>
            <a:r>
              <a:rPr lang="en-AU" sz="3200" b="1" dirty="0"/>
              <a:t>Maths and Science subjects 50% External exams</a:t>
            </a:r>
          </a:p>
          <a:p>
            <a:endParaRPr lang="en-AU" sz="3200" b="1" dirty="0"/>
          </a:p>
          <a:p>
            <a:endParaRPr lang="en-AU" sz="3200" b="1" dirty="0"/>
          </a:p>
          <a:p>
            <a:r>
              <a:rPr lang="en-AU" sz="3200" b="1" dirty="0"/>
              <a:t>All others 25% External exams</a:t>
            </a:r>
          </a:p>
        </p:txBody>
      </p:sp>
    </p:spTree>
    <p:extLst>
      <p:ext uri="{BB962C8B-B14F-4D97-AF65-F5344CB8AC3E}">
        <p14:creationId xmlns:p14="http://schemas.microsoft.com/office/powerpoint/2010/main" val="32553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4326" y="2545716"/>
            <a:ext cx="11383347" cy="1569660"/>
          </a:xfrm>
          <a:prstGeom prst="rect">
            <a:avLst/>
          </a:prstGeom>
          <a:noFill/>
        </p:spPr>
        <p:txBody>
          <a:bodyPr wrap="square" rtlCol="0">
            <a:spAutoFit/>
          </a:bodyPr>
          <a:lstStyle/>
          <a:p>
            <a:pPr algn="ctr"/>
            <a:r>
              <a:rPr lang="en-AU" sz="4800" b="1" dirty="0"/>
              <a:t>Must “pass” General or Essential English to be awarded an ATAR</a:t>
            </a:r>
          </a:p>
        </p:txBody>
      </p:sp>
    </p:spTree>
    <p:extLst>
      <p:ext uri="{BB962C8B-B14F-4D97-AF65-F5344CB8AC3E}">
        <p14:creationId xmlns:p14="http://schemas.microsoft.com/office/powerpoint/2010/main" val="301879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98376" y="653143"/>
            <a:ext cx="10571583" cy="3970318"/>
          </a:xfrm>
          <a:prstGeom prst="rect">
            <a:avLst/>
          </a:prstGeom>
          <a:noFill/>
        </p:spPr>
        <p:txBody>
          <a:bodyPr wrap="square" rtlCol="0">
            <a:spAutoFit/>
          </a:bodyPr>
          <a:lstStyle/>
          <a:p>
            <a:r>
              <a:rPr lang="en-AU" sz="3600" b="1" dirty="0"/>
              <a:t>Year 11 &amp; 12 subjects comprise  4 Units of work</a:t>
            </a:r>
          </a:p>
          <a:p>
            <a:endParaRPr lang="en-AU" sz="3600" b="1" dirty="0"/>
          </a:p>
          <a:p>
            <a:endParaRPr lang="en-AU" sz="3600" b="1" dirty="0"/>
          </a:p>
          <a:p>
            <a:r>
              <a:rPr lang="en-AU" sz="3600" b="1" dirty="0"/>
              <a:t>Unit 1 &amp; 2  	:	formative for ATAR count for QCE</a:t>
            </a:r>
          </a:p>
          <a:p>
            <a:endParaRPr lang="en-AU" sz="3600" b="1" dirty="0"/>
          </a:p>
          <a:p>
            <a:r>
              <a:rPr lang="en-AU" sz="3600" b="1" dirty="0"/>
              <a:t>	  		:	students finished Unit 2 at the end 				of term 3 2023</a:t>
            </a:r>
          </a:p>
        </p:txBody>
      </p:sp>
    </p:spTree>
    <p:extLst>
      <p:ext uri="{BB962C8B-B14F-4D97-AF65-F5344CB8AC3E}">
        <p14:creationId xmlns:p14="http://schemas.microsoft.com/office/powerpoint/2010/main" val="10522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306286" y="737118"/>
            <a:ext cx="10067730" cy="5509200"/>
          </a:xfrm>
          <a:prstGeom prst="rect">
            <a:avLst/>
          </a:prstGeom>
          <a:noFill/>
        </p:spPr>
        <p:txBody>
          <a:bodyPr wrap="square" rtlCol="0">
            <a:spAutoFit/>
          </a:bodyPr>
          <a:lstStyle/>
          <a:p>
            <a:r>
              <a:rPr lang="en-AU" sz="3200" b="1" dirty="0"/>
              <a:t>Units 3 &amp; 4 	:   Summative for ATAR</a:t>
            </a:r>
          </a:p>
          <a:p>
            <a:endParaRPr lang="en-AU" sz="3200" b="1" dirty="0"/>
          </a:p>
          <a:p>
            <a:r>
              <a:rPr lang="en-AU" sz="3200" b="1" dirty="0"/>
              <a:t>	  		:    Used as a pair for QCE</a:t>
            </a:r>
          </a:p>
          <a:p>
            <a:endParaRPr lang="en-AU" sz="3200" b="1" dirty="0"/>
          </a:p>
          <a:p>
            <a:endParaRPr lang="en-AU" sz="3200" b="1" dirty="0"/>
          </a:p>
          <a:p>
            <a:endParaRPr lang="en-AU" sz="3200" b="1" dirty="0"/>
          </a:p>
          <a:p>
            <a:r>
              <a:rPr lang="en-AU" sz="3200" b="1" dirty="0"/>
              <a:t>Students complete 3 Internal Assessments and 1 External Assessment for General Subjects</a:t>
            </a:r>
          </a:p>
          <a:p>
            <a:endParaRPr lang="en-AU" sz="3200" b="1" dirty="0"/>
          </a:p>
          <a:p>
            <a:r>
              <a:rPr lang="en-AU" sz="3200" b="1" dirty="0"/>
              <a:t>Students complete 4 Internal Assessments for Applied Subjects</a:t>
            </a:r>
          </a:p>
        </p:txBody>
      </p:sp>
    </p:spTree>
    <p:extLst>
      <p:ext uri="{BB962C8B-B14F-4D97-AF65-F5344CB8AC3E}">
        <p14:creationId xmlns:p14="http://schemas.microsoft.com/office/powerpoint/2010/main" val="243895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12980" y="830424"/>
            <a:ext cx="10123714" cy="3416320"/>
          </a:xfrm>
          <a:prstGeom prst="rect">
            <a:avLst/>
          </a:prstGeom>
          <a:noFill/>
        </p:spPr>
        <p:txBody>
          <a:bodyPr wrap="square" rtlCol="0">
            <a:spAutoFit/>
          </a:bodyPr>
          <a:lstStyle/>
          <a:p>
            <a:r>
              <a:rPr lang="en-AU" sz="3600" b="1" dirty="0"/>
              <a:t>Students started Unit 3 at the beginning of term 4 2023.</a:t>
            </a:r>
          </a:p>
          <a:p>
            <a:endParaRPr lang="en-AU" sz="3600" b="1" dirty="0"/>
          </a:p>
          <a:p>
            <a:r>
              <a:rPr lang="en-AU" sz="3600" b="1" dirty="0"/>
              <a:t>Complete Unit 3 at the end of term 1 this year</a:t>
            </a:r>
          </a:p>
          <a:p>
            <a:endParaRPr lang="en-AU" sz="3600" b="1" dirty="0"/>
          </a:p>
          <a:p>
            <a:r>
              <a:rPr lang="en-AU" sz="3600" b="1" dirty="0"/>
              <a:t>Unit 4 will start at the beginning of Term 2, 2024</a:t>
            </a:r>
          </a:p>
        </p:txBody>
      </p:sp>
    </p:spTree>
    <p:extLst>
      <p:ext uri="{BB962C8B-B14F-4D97-AF65-F5344CB8AC3E}">
        <p14:creationId xmlns:p14="http://schemas.microsoft.com/office/powerpoint/2010/main" val="269176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878676" y="814648"/>
            <a:ext cx="8246226" cy="5170646"/>
          </a:xfrm>
          <a:prstGeom prst="rect">
            <a:avLst/>
          </a:prstGeom>
          <a:noFill/>
        </p:spPr>
        <p:txBody>
          <a:bodyPr wrap="square" rtlCol="0">
            <a:spAutoFit/>
          </a:bodyPr>
          <a:lstStyle/>
          <a:p>
            <a:pPr algn="ctr"/>
            <a:r>
              <a:rPr lang="en-US" altLang="zh-TW" sz="6600" dirty="0"/>
              <a:t>Welcome</a:t>
            </a:r>
          </a:p>
          <a:p>
            <a:pPr algn="ctr"/>
            <a:endParaRPr lang="en-US" sz="6600" dirty="0"/>
          </a:p>
          <a:p>
            <a:pPr algn="ctr"/>
            <a:r>
              <a:rPr lang="en-US" sz="6600" b="1" dirty="0"/>
              <a:t>Mrs Krysty Connelly</a:t>
            </a:r>
          </a:p>
          <a:p>
            <a:endParaRPr lang="en-US" sz="6600" dirty="0"/>
          </a:p>
          <a:p>
            <a:pPr algn="ctr"/>
            <a:r>
              <a:rPr lang="en-US" sz="6600" dirty="0"/>
              <a:t>Year 12 Coordinator</a:t>
            </a:r>
            <a:endParaRPr lang="en-AU" sz="6600" dirty="0"/>
          </a:p>
        </p:txBody>
      </p:sp>
    </p:spTree>
    <p:extLst>
      <p:ext uri="{BB962C8B-B14F-4D97-AF65-F5344CB8AC3E}">
        <p14:creationId xmlns:p14="http://schemas.microsoft.com/office/powerpoint/2010/main" val="341446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727788" y="625151"/>
            <a:ext cx="10935477" cy="5663089"/>
          </a:xfrm>
          <a:prstGeom prst="rect">
            <a:avLst/>
          </a:prstGeom>
          <a:noFill/>
        </p:spPr>
        <p:txBody>
          <a:bodyPr wrap="square" rtlCol="0">
            <a:spAutoFit/>
          </a:bodyPr>
          <a:lstStyle/>
          <a:p>
            <a:pPr algn="ctr"/>
            <a:r>
              <a:rPr lang="en-AU" sz="3200" b="1" u="sng" dirty="0"/>
              <a:t>BLOCK EXAM PERIODS</a:t>
            </a:r>
          </a:p>
          <a:p>
            <a:pPr algn="ctr"/>
            <a:endParaRPr lang="en-AU" sz="3200" b="1" u="sng" dirty="0"/>
          </a:p>
          <a:p>
            <a:pPr algn="ctr"/>
            <a:endParaRPr lang="en-AU" b="1" u="sng" dirty="0"/>
          </a:p>
          <a:p>
            <a:r>
              <a:rPr lang="en-AU" sz="2800" b="1" dirty="0"/>
              <a:t>The last Year 12 block exam period will be conducted in Week 10 this term</a:t>
            </a:r>
          </a:p>
          <a:p>
            <a:endParaRPr lang="en-AU" sz="2800" b="1" dirty="0"/>
          </a:p>
          <a:p>
            <a:r>
              <a:rPr lang="en-AU" sz="2800" b="1" dirty="0"/>
              <a:t>                                              </a:t>
            </a:r>
            <a:endParaRPr lang="en-AU" sz="3200" b="1" u="sng" dirty="0"/>
          </a:p>
          <a:p>
            <a:pPr algn="ctr"/>
            <a:endParaRPr lang="en-AU" sz="2800" b="1" dirty="0"/>
          </a:p>
          <a:p>
            <a:pPr algn="ctr"/>
            <a:endParaRPr lang="en-AU" sz="2800" b="1" u="sng" dirty="0"/>
          </a:p>
          <a:p>
            <a:pPr algn="ctr"/>
            <a:r>
              <a:rPr lang="en-AU" sz="3200" b="1" u="sng" dirty="0"/>
              <a:t>External Exam block</a:t>
            </a:r>
          </a:p>
          <a:p>
            <a:endParaRPr lang="en-AU" sz="2800" b="1" dirty="0"/>
          </a:p>
          <a:p>
            <a:r>
              <a:rPr lang="en-AU" sz="2800" b="1" dirty="0"/>
              <a:t>Week 4 Term 4 – Monday 21 October – Tuesday 12 November, 17 days</a:t>
            </a:r>
          </a:p>
          <a:p>
            <a:endParaRPr lang="en-AU" sz="2400" b="1" dirty="0"/>
          </a:p>
        </p:txBody>
      </p:sp>
    </p:spTree>
    <p:extLst>
      <p:ext uri="{BB962C8B-B14F-4D97-AF65-F5344CB8AC3E}">
        <p14:creationId xmlns:p14="http://schemas.microsoft.com/office/powerpoint/2010/main" val="312941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81135" y="615820"/>
            <a:ext cx="11112759" cy="4216539"/>
          </a:xfrm>
          <a:prstGeom prst="rect">
            <a:avLst/>
          </a:prstGeom>
          <a:noFill/>
        </p:spPr>
        <p:txBody>
          <a:bodyPr wrap="square" rtlCol="0">
            <a:spAutoFit/>
          </a:bodyPr>
          <a:lstStyle/>
          <a:p>
            <a:pPr algn="ctr"/>
            <a:r>
              <a:rPr lang="en-AU" sz="4400" b="1" u="sng" dirty="0"/>
              <a:t>MOCK BLOCK</a:t>
            </a:r>
          </a:p>
          <a:p>
            <a:pPr algn="ctr"/>
            <a:endParaRPr lang="en-AU" sz="4400" b="1" u="sng" dirty="0"/>
          </a:p>
          <a:p>
            <a:r>
              <a:rPr lang="en-AU" sz="3600" b="1" dirty="0"/>
              <a:t>To assist students in preparing for the External exams,</a:t>
            </a:r>
          </a:p>
          <a:p>
            <a:r>
              <a:rPr lang="en-AU" sz="3600" b="1" dirty="0"/>
              <a:t> </a:t>
            </a:r>
          </a:p>
          <a:p>
            <a:r>
              <a:rPr lang="en-AU" sz="3600" b="1" dirty="0"/>
              <a:t>we will be running a Mock Block.</a:t>
            </a:r>
          </a:p>
          <a:p>
            <a:endParaRPr lang="en-AU" sz="3600" b="1" dirty="0"/>
          </a:p>
          <a:p>
            <a:endParaRPr lang="en-AU" sz="3600" b="1" dirty="0"/>
          </a:p>
        </p:txBody>
      </p:sp>
    </p:spTree>
    <p:extLst>
      <p:ext uri="{BB962C8B-B14F-4D97-AF65-F5344CB8AC3E}">
        <p14:creationId xmlns:p14="http://schemas.microsoft.com/office/powerpoint/2010/main" val="297807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53143" y="541176"/>
            <a:ext cx="10814179" cy="584775"/>
          </a:xfrm>
          <a:prstGeom prst="rect">
            <a:avLst/>
          </a:prstGeom>
          <a:noFill/>
        </p:spPr>
        <p:txBody>
          <a:bodyPr wrap="square" rtlCol="0">
            <a:spAutoFit/>
          </a:bodyPr>
          <a:lstStyle/>
          <a:p>
            <a:r>
              <a:rPr lang="en-AU" sz="3200" b="1" u="sng" dirty="0"/>
              <a:t>Features</a:t>
            </a:r>
          </a:p>
        </p:txBody>
      </p:sp>
      <p:sp>
        <p:nvSpPr>
          <p:cNvPr id="3" name="TextBox 2"/>
          <p:cNvSpPr txBox="1"/>
          <p:nvPr/>
        </p:nvSpPr>
        <p:spPr>
          <a:xfrm>
            <a:off x="653143" y="1502229"/>
            <a:ext cx="11028784" cy="3108543"/>
          </a:xfrm>
          <a:prstGeom prst="rect">
            <a:avLst/>
          </a:prstGeom>
          <a:noFill/>
        </p:spPr>
        <p:txBody>
          <a:bodyPr wrap="square" rtlCol="0">
            <a:spAutoFit/>
          </a:bodyPr>
          <a:lstStyle/>
          <a:p>
            <a:pPr marL="285750" indent="-285750">
              <a:buFont typeface="Arial" panose="020B0604020202020204" pitchFamily="34" charset="0"/>
              <a:buChar char="•"/>
            </a:pPr>
            <a:r>
              <a:rPr lang="en-AU" sz="2800" dirty="0"/>
              <a:t>Run from Monday 2 September to Friday 4 October (Week 9 &amp; 10 Term 3 and Week 1 Term 4)</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a:t>Students will be in classes at this time and exit to sit the mock exam</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a:t>Our mock block schedule will mirror image (as closely as possible) the External Block  Exam Schedule</a:t>
            </a:r>
          </a:p>
        </p:txBody>
      </p:sp>
    </p:spTree>
    <p:extLst>
      <p:ext uri="{BB962C8B-B14F-4D97-AF65-F5344CB8AC3E}">
        <p14:creationId xmlns:p14="http://schemas.microsoft.com/office/powerpoint/2010/main" val="358513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92369" y="565938"/>
            <a:ext cx="11254154" cy="4524315"/>
          </a:xfrm>
          <a:prstGeom prst="rect">
            <a:avLst/>
          </a:prstGeom>
          <a:noFill/>
        </p:spPr>
        <p:txBody>
          <a:bodyPr wrap="square" rtlCol="0">
            <a:spAutoFit/>
          </a:bodyPr>
          <a:lstStyle/>
          <a:p>
            <a:pPr algn="ctr"/>
            <a:r>
              <a:rPr lang="en-AU" sz="2400" b="1" dirty="0"/>
              <a:t>Support Provided</a:t>
            </a:r>
          </a:p>
          <a:p>
            <a:endParaRPr lang="en-AU" sz="2400" b="1" dirty="0"/>
          </a:p>
          <a:p>
            <a:r>
              <a:rPr lang="en-AU" sz="2400" b="1" dirty="0"/>
              <a:t>2023: Elevate Education :	Time Management</a:t>
            </a:r>
          </a:p>
          <a:p>
            <a:endParaRPr lang="en-AU" sz="2400" b="1" dirty="0"/>
          </a:p>
          <a:p>
            <a:r>
              <a:rPr lang="en-AU" sz="2400" b="1" dirty="0"/>
              <a:t>2024:  Elevate Education:	Ace your exams</a:t>
            </a:r>
          </a:p>
          <a:p>
            <a:endParaRPr lang="en-AU" sz="2400" b="1" dirty="0"/>
          </a:p>
          <a:p>
            <a:endParaRPr lang="en-AU" sz="2400" b="1" dirty="0"/>
          </a:p>
          <a:p>
            <a:r>
              <a:rPr lang="en-AU" sz="2400" b="1" dirty="0"/>
              <a:t>Staff:   Mrs Zischke -Guidance Officer - Student Services</a:t>
            </a:r>
          </a:p>
          <a:p>
            <a:r>
              <a:rPr lang="en-AU" sz="2400" b="1" dirty="0"/>
              <a:t>	Mrs Kempson - HOD: Senior Schooling - Community Building</a:t>
            </a:r>
          </a:p>
          <a:p>
            <a:r>
              <a:rPr lang="en-AU" sz="2400" b="1" dirty="0"/>
              <a:t>             Mr Rob Turner- HOD: Health and Physical Education - Indoor Sports Hall</a:t>
            </a:r>
          </a:p>
          <a:p>
            <a:r>
              <a:rPr lang="en-AU" sz="2400" b="1" dirty="0"/>
              <a:t>             Mrs Connelly- Year 12 Year Level Coordinator - Indoor Sports Hall 	</a:t>
            </a:r>
          </a:p>
          <a:p>
            <a:r>
              <a:rPr lang="en-AU" sz="2400" b="1" dirty="0"/>
              <a:t>             Mrs Hourn - Senior Schooling -  Admin - Community Building</a:t>
            </a:r>
            <a:endParaRPr lang="en-AU" sz="2000" b="1" dirty="0"/>
          </a:p>
        </p:txBody>
      </p:sp>
    </p:spTree>
    <p:extLst>
      <p:ext uri="{BB962C8B-B14F-4D97-AF65-F5344CB8AC3E}">
        <p14:creationId xmlns:p14="http://schemas.microsoft.com/office/powerpoint/2010/main" val="300946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63782" y="789709"/>
            <a:ext cx="9767454" cy="4154984"/>
          </a:xfrm>
          <a:prstGeom prst="rect">
            <a:avLst/>
          </a:prstGeom>
          <a:noFill/>
        </p:spPr>
        <p:txBody>
          <a:bodyPr wrap="square" rtlCol="0">
            <a:spAutoFit/>
          </a:bodyPr>
          <a:lstStyle/>
          <a:p>
            <a:pPr algn="ctr"/>
            <a:r>
              <a:rPr lang="en-AU" sz="6600" dirty="0"/>
              <a:t>Year 11 has been FORMATIVE, </a:t>
            </a:r>
          </a:p>
          <a:p>
            <a:pPr algn="ctr"/>
            <a:r>
              <a:rPr lang="en-AU" sz="6600" dirty="0"/>
              <a:t>that is, </a:t>
            </a:r>
          </a:p>
          <a:p>
            <a:pPr algn="ctr"/>
            <a:r>
              <a:rPr lang="en-AU" sz="6600" dirty="0"/>
              <a:t>a year of practice</a:t>
            </a:r>
          </a:p>
        </p:txBody>
      </p:sp>
    </p:spTree>
    <p:extLst>
      <p:ext uri="{BB962C8B-B14F-4D97-AF65-F5344CB8AC3E}">
        <p14:creationId xmlns:p14="http://schemas.microsoft.com/office/powerpoint/2010/main" val="365812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18579" y="305830"/>
            <a:ext cx="9767454" cy="6370975"/>
          </a:xfrm>
          <a:prstGeom prst="rect">
            <a:avLst/>
          </a:prstGeom>
          <a:noFill/>
        </p:spPr>
        <p:txBody>
          <a:bodyPr wrap="square" rtlCol="0">
            <a:spAutoFit/>
          </a:bodyPr>
          <a:lstStyle/>
          <a:p>
            <a:pPr algn="ctr"/>
            <a:r>
              <a:rPr lang="en-AU" sz="2400" b="1" dirty="0"/>
              <a:t>Unit 3 &amp; 4 Assessment Process</a:t>
            </a:r>
          </a:p>
          <a:p>
            <a:pPr algn="ctr"/>
            <a:endParaRPr lang="en-AU" sz="2400" dirty="0"/>
          </a:p>
          <a:p>
            <a:pPr algn="ctr"/>
            <a:r>
              <a:rPr lang="en-AU" sz="2400" dirty="0"/>
              <a:t>School writes the assessment</a:t>
            </a:r>
          </a:p>
          <a:p>
            <a:pPr algn="ctr"/>
            <a:endParaRPr lang="en-AU" sz="2400" dirty="0"/>
          </a:p>
          <a:p>
            <a:pPr algn="ctr"/>
            <a:r>
              <a:rPr lang="en-AU" sz="2400" dirty="0"/>
              <a:t>	ENDORSED (QCAA Process)</a:t>
            </a:r>
          </a:p>
          <a:p>
            <a:r>
              <a:rPr lang="en-AU" sz="2400" dirty="0"/>
              <a:t> </a:t>
            </a:r>
            <a:r>
              <a:rPr lang="en-AU" sz="1400" dirty="0"/>
              <a:t>					         Return to school</a:t>
            </a:r>
            <a:r>
              <a:rPr lang="en-AU" sz="2400" dirty="0"/>
              <a:t>	</a:t>
            </a:r>
          </a:p>
          <a:p>
            <a:pPr algn="ctr"/>
            <a:endParaRPr lang="en-AU" sz="1200" dirty="0"/>
          </a:p>
          <a:p>
            <a:pPr algn="ctr"/>
            <a:r>
              <a:rPr lang="en-AU" sz="2400" dirty="0"/>
              <a:t>Students complete assessment</a:t>
            </a:r>
          </a:p>
          <a:p>
            <a:pPr algn="ctr"/>
            <a:endParaRPr lang="en-AU" sz="1200" dirty="0"/>
          </a:p>
          <a:p>
            <a:pPr algn="ctr"/>
            <a:endParaRPr lang="en-AU" sz="2400" dirty="0"/>
          </a:p>
          <a:p>
            <a:pPr algn="ctr"/>
            <a:r>
              <a:rPr lang="en-AU" sz="2400" dirty="0"/>
              <a:t>Our teachers mark</a:t>
            </a:r>
          </a:p>
          <a:p>
            <a:pPr algn="ctr"/>
            <a:endParaRPr lang="en-AU" sz="1200" dirty="0"/>
          </a:p>
          <a:p>
            <a:pPr algn="ctr"/>
            <a:endParaRPr lang="en-AU" sz="2400" dirty="0"/>
          </a:p>
          <a:p>
            <a:pPr algn="ctr"/>
            <a:r>
              <a:rPr lang="en-AU" sz="2400" dirty="0"/>
              <a:t>	QCAA request a sample of several students’ work (QCAA Process)</a:t>
            </a:r>
          </a:p>
          <a:p>
            <a:pPr algn="ctr"/>
            <a:endParaRPr lang="en-AU" sz="2400" dirty="0"/>
          </a:p>
          <a:p>
            <a:pPr algn="ctr"/>
            <a:endParaRPr lang="en-AU" sz="1200" dirty="0"/>
          </a:p>
          <a:p>
            <a:pPr algn="ctr"/>
            <a:r>
              <a:rPr lang="en-AU" sz="2400" dirty="0"/>
              <a:t>Students’ results are</a:t>
            </a:r>
          </a:p>
          <a:p>
            <a:pPr algn="ctr"/>
            <a:endParaRPr lang="en-AU" sz="2400" dirty="0"/>
          </a:p>
          <a:p>
            <a:pPr algn="ctr"/>
            <a:r>
              <a:rPr lang="en-AU" sz="2400" dirty="0"/>
              <a:t>	CONFIRMED  (QCAA Process)</a:t>
            </a:r>
          </a:p>
        </p:txBody>
      </p:sp>
      <p:sp>
        <p:nvSpPr>
          <p:cNvPr id="3" name="Down Arrow 2"/>
          <p:cNvSpPr/>
          <p:nvPr/>
        </p:nvSpPr>
        <p:spPr>
          <a:xfrm>
            <a:off x="5966629" y="5763608"/>
            <a:ext cx="45719" cy="382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Down Arrow 4"/>
          <p:cNvSpPr/>
          <p:nvPr/>
        </p:nvSpPr>
        <p:spPr>
          <a:xfrm flipH="1">
            <a:off x="5943601" y="1391003"/>
            <a:ext cx="45719" cy="365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Down Arrow 5"/>
          <p:cNvSpPr/>
          <p:nvPr/>
        </p:nvSpPr>
        <p:spPr>
          <a:xfrm>
            <a:off x="5966461" y="2253958"/>
            <a:ext cx="45719" cy="321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Down Arrow 6"/>
          <p:cNvSpPr/>
          <p:nvPr/>
        </p:nvSpPr>
        <p:spPr>
          <a:xfrm>
            <a:off x="5976894" y="3284964"/>
            <a:ext cx="45719" cy="355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Down Arrow 8"/>
          <p:cNvSpPr/>
          <p:nvPr/>
        </p:nvSpPr>
        <p:spPr>
          <a:xfrm>
            <a:off x="5989320" y="4093566"/>
            <a:ext cx="45719" cy="382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Down Arrow 9"/>
          <p:cNvSpPr/>
          <p:nvPr/>
        </p:nvSpPr>
        <p:spPr>
          <a:xfrm>
            <a:off x="5993519" y="4928587"/>
            <a:ext cx="45719" cy="382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27215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1208117" y="759229"/>
            <a:ext cx="10532226" cy="9879628"/>
          </a:xfrm>
          <a:prstGeom prst="rect">
            <a:avLst/>
          </a:prstGeom>
          <a:noFill/>
        </p:spPr>
        <p:txBody>
          <a:bodyPr wrap="square" rtlCol="0">
            <a:spAutoFit/>
          </a:bodyPr>
          <a:lstStyle/>
          <a:p>
            <a:pPr algn="ctr"/>
            <a:r>
              <a:rPr lang="en-AU" sz="6600" b="1" dirty="0"/>
              <a:t>KSHS has</a:t>
            </a:r>
          </a:p>
          <a:p>
            <a:pPr algn="ctr"/>
            <a:endParaRPr lang="en-AU" sz="3500" b="1" dirty="0"/>
          </a:p>
          <a:p>
            <a:pPr algn="ctr"/>
            <a:endParaRPr lang="en-AU" sz="4400" b="1" dirty="0"/>
          </a:p>
          <a:p>
            <a:pPr algn="ctr"/>
            <a:r>
              <a:rPr lang="en-AU" sz="4400" b="1" dirty="0"/>
              <a:t> Lead Confirmer</a:t>
            </a:r>
          </a:p>
          <a:p>
            <a:pPr algn="ctr"/>
            <a:r>
              <a:rPr lang="en-AU" sz="4400" b="1" dirty="0"/>
              <a:t>Confirmers</a:t>
            </a:r>
          </a:p>
          <a:p>
            <a:pPr algn="ctr"/>
            <a:r>
              <a:rPr lang="en-AU" sz="4400" b="1" dirty="0"/>
              <a:t> Endorsers</a:t>
            </a:r>
          </a:p>
          <a:p>
            <a:pPr algn="ctr"/>
            <a:r>
              <a:rPr lang="en-AU" sz="4400" b="1" dirty="0"/>
              <a:t> Markers</a:t>
            </a:r>
          </a:p>
          <a:p>
            <a:pPr algn="ctr"/>
            <a:endParaRPr lang="en-AU" sz="3500" b="1" dirty="0"/>
          </a:p>
          <a:p>
            <a:pPr algn="ctr"/>
            <a:endParaRPr lang="en-AU" sz="3500" b="1" dirty="0"/>
          </a:p>
          <a:p>
            <a:pPr algn="ctr"/>
            <a:endParaRPr lang="en-AU" sz="3500" b="1" dirty="0"/>
          </a:p>
          <a:p>
            <a:pPr algn="ctr"/>
            <a:endParaRPr lang="en-AU" sz="3500" b="1" dirty="0"/>
          </a:p>
          <a:p>
            <a:pPr algn="ctr"/>
            <a:endParaRPr lang="en-AU" sz="3500" b="1" dirty="0"/>
          </a:p>
          <a:p>
            <a:pPr algn="ctr"/>
            <a:endParaRPr lang="en-AU" sz="3500" b="1" dirty="0"/>
          </a:p>
          <a:p>
            <a:pPr algn="ctr"/>
            <a:endParaRPr lang="en-AU" sz="3500" b="1" dirty="0"/>
          </a:p>
          <a:p>
            <a:pPr algn="ctr"/>
            <a:endParaRPr lang="en-AU" sz="3500" b="1" dirty="0"/>
          </a:p>
          <a:p>
            <a:pPr algn="ctr"/>
            <a:endParaRPr lang="en-AU" sz="3500" b="1" dirty="0"/>
          </a:p>
        </p:txBody>
      </p:sp>
    </p:spTree>
    <p:extLst>
      <p:ext uri="{BB962C8B-B14F-4D97-AF65-F5344CB8AC3E}">
        <p14:creationId xmlns:p14="http://schemas.microsoft.com/office/powerpoint/2010/main" val="382216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72589" y="656705"/>
            <a:ext cx="10532226" cy="5170646"/>
          </a:xfrm>
          <a:prstGeom prst="rect">
            <a:avLst/>
          </a:prstGeom>
          <a:noFill/>
        </p:spPr>
        <p:txBody>
          <a:bodyPr wrap="square" rtlCol="0">
            <a:spAutoFit/>
          </a:bodyPr>
          <a:lstStyle/>
          <a:p>
            <a:pPr algn="ctr"/>
            <a:r>
              <a:rPr lang="en-AU" sz="6600" b="1" dirty="0"/>
              <a:t>Study</a:t>
            </a:r>
          </a:p>
          <a:p>
            <a:endParaRPr lang="en-AU" sz="6600" b="1" dirty="0"/>
          </a:p>
          <a:p>
            <a:pPr algn="ctr"/>
            <a:r>
              <a:rPr lang="en-AU" sz="6600" b="1" dirty="0"/>
              <a:t>Expectations / Suggestions /</a:t>
            </a:r>
          </a:p>
          <a:p>
            <a:pPr algn="ctr"/>
            <a:endParaRPr lang="en-AU" sz="6600" b="1" dirty="0"/>
          </a:p>
          <a:p>
            <a:pPr algn="ctr"/>
            <a:r>
              <a:rPr lang="en-AU" sz="6600" b="1" dirty="0"/>
              <a:t>Wellbeing / Staying Healthy</a:t>
            </a:r>
          </a:p>
        </p:txBody>
      </p:sp>
    </p:spTree>
    <p:extLst>
      <p:ext uri="{BB962C8B-B14F-4D97-AF65-F5344CB8AC3E}">
        <p14:creationId xmlns:p14="http://schemas.microsoft.com/office/powerpoint/2010/main" val="221620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637607" y="2369127"/>
            <a:ext cx="8611986" cy="2585323"/>
          </a:xfrm>
          <a:prstGeom prst="rect">
            <a:avLst/>
          </a:prstGeom>
          <a:noFill/>
        </p:spPr>
        <p:txBody>
          <a:bodyPr wrap="square" rtlCol="0">
            <a:spAutoFit/>
          </a:bodyPr>
          <a:lstStyle/>
          <a:p>
            <a:pPr algn="ctr"/>
            <a:r>
              <a:rPr lang="en-AU" sz="5400" b="1" dirty="0"/>
              <a:t>1½ - 3 Hours</a:t>
            </a:r>
          </a:p>
          <a:p>
            <a:pPr algn="ctr"/>
            <a:endParaRPr lang="en-AU" sz="5400" b="1" dirty="0"/>
          </a:p>
          <a:p>
            <a:pPr algn="ctr"/>
            <a:r>
              <a:rPr lang="en-AU" sz="5400" b="1" dirty="0"/>
              <a:t>Per Night</a:t>
            </a:r>
          </a:p>
        </p:txBody>
      </p:sp>
    </p:spTree>
    <p:extLst>
      <p:ext uri="{BB962C8B-B14F-4D97-AF65-F5344CB8AC3E}">
        <p14:creationId xmlns:p14="http://schemas.microsoft.com/office/powerpoint/2010/main" val="4159268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30531" y="2277688"/>
            <a:ext cx="9567949" cy="4247317"/>
          </a:xfrm>
          <a:prstGeom prst="rect">
            <a:avLst/>
          </a:prstGeom>
          <a:noFill/>
        </p:spPr>
        <p:txBody>
          <a:bodyPr wrap="square" rtlCol="0">
            <a:spAutoFit/>
          </a:bodyPr>
          <a:lstStyle/>
          <a:p>
            <a:pPr algn="ctr"/>
            <a:r>
              <a:rPr lang="en-AU" sz="6600" b="1" dirty="0"/>
              <a:t>Make the time</a:t>
            </a:r>
          </a:p>
          <a:p>
            <a:pPr algn="ctr"/>
            <a:endParaRPr lang="en-AU" sz="6600" b="1" dirty="0"/>
          </a:p>
          <a:p>
            <a:pPr algn="ctr"/>
            <a:r>
              <a:rPr lang="en-AU" sz="13800" b="1" dirty="0"/>
              <a:t>COUNT</a:t>
            </a:r>
          </a:p>
        </p:txBody>
      </p:sp>
    </p:spTree>
    <p:extLst>
      <p:ext uri="{BB962C8B-B14F-4D97-AF65-F5344CB8AC3E}">
        <p14:creationId xmlns:p14="http://schemas.microsoft.com/office/powerpoint/2010/main" val="2992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2299852" y="230285"/>
            <a:ext cx="9446031" cy="5657383"/>
          </a:xfrm>
          <a:prstGeom prst="rect">
            <a:avLst/>
          </a:prstGeom>
        </p:spPr>
        <p:txBody>
          <a:bodyPr wrap="square">
            <a:spAutoFit/>
          </a:bodyPr>
          <a:lstStyle/>
          <a:p>
            <a:pPr>
              <a:lnSpc>
                <a:spcPct val="107000"/>
              </a:lnSpc>
              <a:spcAft>
                <a:spcPts val="800"/>
              </a:spcAft>
            </a:pPr>
            <a:r>
              <a:rPr lang="en-AU" sz="1400" b="1" u="sng" dirty="0">
                <a:latin typeface="Arial Black" panose="020B0A04020102020204" pitchFamily="34" charset="0"/>
                <a:ea typeface="PMingLiU" panose="02020500000000000000" pitchFamily="18" charset="-120"/>
                <a:cs typeface="Times New Roman" panose="02020603050405020304" pitchFamily="18" charset="0"/>
              </a:rPr>
              <a:t>AGENDA</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800"/>
              </a:spcAft>
            </a:pPr>
            <a:r>
              <a:rPr lang="en-AU" sz="1400" b="1" dirty="0">
                <a:latin typeface="Arial Black" panose="020B0A040201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800"/>
              </a:spcAft>
            </a:pPr>
            <a:r>
              <a:rPr lang="en-AU" sz="1400" b="1" dirty="0">
                <a:latin typeface="Arial Black" panose="020B0A04020102020204" pitchFamily="34" charset="0"/>
                <a:ea typeface="PMingLiU" panose="02020500000000000000" pitchFamily="18" charset="-120"/>
                <a:cs typeface="Times New Roman" panose="02020603050405020304" pitchFamily="18" charset="0"/>
              </a:rPr>
              <a:t>Topic					Speaker</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AU" sz="1400" dirty="0">
                <a:latin typeface="Arial" panose="020B0604020202020204" pitchFamily="34" charset="0"/>
                <a:ea typeface="PMingLiU" panose="02020500000000000000" pitchFamily="18" charset="-120"/>
                <a:cs typeface="Times New Roman" panose="02020603050405020304" pitchFamily="18" charset="0"/>
              </a:rPr>
              <a:t>Welcome				Mrs Krysty Connelly					Year 12 Coordinator</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AU" sz="1400" dirty="0">
                <a:latin typeface="Arial" panose="020B0604020202020204" pitchFamily="34" charset="0"/>
                <a:ea typeface="PMingLiU" panose="02020500000000000000" pitchFamily="18" charset="-120"/>
                <a:cs typeface="Times New Roman" panose="02020603050405020304" pitchFamily="18" charset="0"/>
              </a:rPr>
              <a:t>Respect, Resilience and Responsibility		Mr David Thomson</a:t>
            </a: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Principal</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AU" sz="1400" dirty="0">
                <a:latin typeface="Arial" panose="020B0604020202020204" pitchFamily="34" charset="0"/>
                <a:ea typeface="PMingLiU" panose="02020500000000000000" pitchFamily="18" charset="-120"/>
                <a:cs typeface="Times New Roman" panose="02020603050405020304" pitchFamily="18" charset="0"/>
              </a:rPr>
              <a:t>Notification of 2023 Year 12 results		Ms Leanne Krosch</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Study expectations/organisation		Deputy Principal Senior Schooling</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Academic Coaching process</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AU" sz="1400" dirty="0">
                <a:latin typeface="Arial" panose="020B0604020202020204" pitchFamily="34" charset="0"/>
                <a:ea typeface="PMingLiU" panose="02020500000000000000" pitchFamily="18" charset="-120"/>
                <a:cs typeface="Times New Roman" panose="02020603050405020304" pitchFamily="18" charset="0"/>
              </a:rPr>
              <a:t>Student options for 2024 &amp; beyond		Mrs Bec Zischke</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QTAC Information				Guidance Officer</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Student wellbeing</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AU" sz="1400" dirty="0">
                <a:latin typeface="Arial" panose="020B0604020202020204" pitchFamily="34" charset="0"/>
                <a:ea typeface="PMingLiU" panose="02020500000000000000" pitchFamily="18" charset="-120"/>
                <a:cs typeface="Times New Roman" panose="02020603050405020304" pitchFamily="18" charset="0"/>
              </a:rPr>
              <a:t>Senior Formal / Graduation			 Mrs Krysty Connelly 					Year 12 Coordinator</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400" dirty="0">
                <a:latin typeface="Arial" panose="020B0604020202020204" pitchFamily="34" charset="0"/>
                <a:ea typeface="PMingLiU" panose="02020500000000000000" pitchFamily="18" charset="-120"/>
                <a:cs typeface="Times New Roman" panose="02020603050405020304" pitchFamily="18" charset="0"/>
              </a:rPr>
              <a:t> </a:t>
            </a:r>
            <a:endParaRPr lang="en-AU" sz="1200" dirty="0">
              <a:latin typeface="Calibri" panose="020F0502020204030204" pitchFamily="34" charset="0"/>
              <a:ea typeface="PMingLiU" panose="02020500000000000000" pitchFamily="18" charset="-12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AU" sz="1400" dirty="0">
                <a:latin typeface="Arial" panose="020B0604020202020204" pitchFamily="34" charset="0"/>
                <a:ea typeface="PMingLiU" panose="02020500000000000000" pitchFamily="18" charset="-120"/>
                <a:cs typeface="Times New Roman" panose="02020603050405020304" pitchFamily="18" charset="0"/>
              </a:rPr>
              <a:t>Question time &amp; conclusion			 Mrs Krysty Connelly 					Year 12 Coordinator</a:t>
            </a:r>
            <a:endParaRPr lang="en-AU" sz="12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8326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47404" y="540327"/>
            <a:ext cx="10906298" cy="3785652"/>
          </a:xfrm>
          <a:prstGeom prst="rect">
            <a:avLst/>
          </a:prstGeom>
          <a:noFill/>
        </p:spPr>
        <p:txBody>
          <a:bodyPr wrap="square" rtlCol="0">
            <a:spAutoFit/>
          </a:bodyPr>
          <a:lstStyle/>
          <a:p>
            <a:r>
              <a:rPr lang="en-AU" sz="4800" dirty="0"/>
              <a:t>In a three hour slot:</a:t>
            </a:r>
          </a:p>
          <a:p>
            <a:endParaRPr lang="en-AU" sz="4800" dirty="0"/>
          </a:p>
          <a:p>
            <a:r>
              <a:rPr lang="en-AU" sz="4800" dirty="0"/>
              <a:t>1. Write down the sequence of your tasks to do (suggest do your LEAST favourite subject first)……..prioritising </a:t>
            </a:r>
          </a:p>
        </p:txBody>
      </p:sp>
    </p:spTree>
    <p:extLst>
      <p:ext uri="{BB962C8B-B14F-4D97-AF65-F5344CB8AC3E}">
        <p14:creationId xmlns:p14="http://schemas.microsoft.com/office/powerpoint/2010/main" val="2842003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89215" y="523702"/>
            <a:ext cx="9900458" cy="3416320"/>
          </a:xfrm>
          <a:prstGeom prst="rect">
            <a:avLst/>
          </a:prstGeom>
          <a:noFill/>
        </p:spPr>
        <p:txBody>
          <a:bodyPr wrap="square" rtlCol="0">
            <a:spAutoFit/>
          </a:bodyPr>
          <a:lstStyle/>
          <a:p>
            <a:pPr algn="ctr"/>
            <a:r>
              <a:rPr lang="en-AU" sz="6600" dirty="0"/>
              <a:t>2. </a:t>
            </a:r>
            <a:r>
              <a:rPr lang="en-AU" sz="7200" dirty="0"/>
              <a:t>Focus on </a:t>
            </a:r>
            <a:r>
              <a:rPr lang="en-AU" sz="7200" b="1" dirty="0"/>
              <a:t>ONE </a:t>
            </a:r>
          </a:p>
          <a:p>
            <a:pPr algn="ctr"/>
            <a:endParaRPr lang="en-AU" sz="7200" b="1" dirty="0"/>
          </a:p>
          <a:p>
            <a:pPr algn="ctr"/>
            <a:r>
              <a:rPr lang="en-AU" sz="7200" dirty="0"/>
              <a:t>task at a time</a:t>
            </a:r>
            <a:endParaRPr lang="en-AU" sz="7200" b="1" dirty="0"/>
          </a:p>
        </p:txBody>
      </p:sp>
    </p:spTree>
    <p:extLst>
      <p:ext uri="{BB962C8B-B14F-4D97-AF65-F5344CB8AC3E}">
        <p14:creationId xmlns:p14="http://schemas.microsoft.com/office/powerpoint/2010/main" val="2276204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889462" y="623455"/>
            <a:ext cx="10133214" cy="4154984"/>
          </a:xfrm>
          <a:prstGeom prst="rect">
            <a:avLst/>
          </a:prstGeom>
          <a:noFill/>
        </p:spPr>
        <p:txBody>
          <a:bodyPr wrap="square" rtlCol="0">
            <a:spAutoFit/>
          </a:bodyPr>
          <a:lstStyle/>
          <a:p>
            <a:pPr algn="ctr"/>
            <a:r>
              <a:rPr lang="en-AU" sz="6600" dirty="0"/>
              <a:t>3. Log out from all your social networks </a:t>
            </a:r>
          </a:p>
          <a:p>
            <a:pPr algn="ctr"/>
            <a:r>
              <a:rPr lang="en-AU" sz="6600" dirty="0"/>
              <a:t>in order to eliminate distractions</a:t>
            </a:r>
          </a:p>
        </p:txBody>
      </p:sp>
    </p:spTree>
    <p:extLst>
      <p:ext uri="{BB962C8B-B14F-4D97-AF65-F5344CB8AC3E}">
        <p14:creationId xmlns:p14="http://schemas.microsoft.com/office/powerpoint/2010/main" val="1744463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723207" y="598516"/>
            <a:ext cx="10523913" cy="3877985"/>
          </a:xfrm>
          <a:prstGeom prst="rect">
            <a:avLst/>
          </a:prstGeom>
          <a:noFill/>
        </p:spPr>
        <p:txBody>
          <a:bodyPr wrap="square" rtlCol="0">
            <a:spAutoFit/>
          </a:bodyPr>
          <a:lstStyle/>
          <a:p>
            <a:pPr algn="ctr"/>
            <a:r>
              <a:rPr lang="en-AU" sz="6000" dirty="0"/>
              <a:t>4. Drink lots of water.</a:t>
            </a:r>
          </a:p>
          <a:p>
            <a:pPr algn="ctr"/>
            <a:endParaRPr lang="en-AU" sz="6000" dirty="0"/>
          </a:p>
          <a:p>
            <a:pPr algn="ctr"/>
            <a:r>
              <a:rPr lang="en-AU" sz="6000" dirty="0"/>
              <a:t>Avoid soft drinks and </a:t>
            </a:r>
          </a:p>
          <a:p>
            <a:pPr algn="ctr"/>
            <a:r>
              <a:rPr lang="en-AU" sz="6000" dirty="0"/>
              <a:t>high </a:t>
            </a:r>
            <a:r>
              <a:rPr lang="en-AU" sz="6600" dirty="0"/>
              <a:t>sugar</a:t>
            </a:r>
            <a:r>
              <a:rPr lang="en-AU" sz="6000" dirty="0"/>
              <a:t> drinks</a:t>
            </a:r>
          </a:p>
        </p:txBody>
      </p:sp>
    </p:spTree>
    <p:extLst>
      <p:ext uri="{BB962C8B-B14F-4D97-AF65-F5344CB8AC3E}">
        <p14:creationId xmlns:p14="http://schemas.microsoft.com/office/powerpoint/2010/main" val="3032031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55964" y="540327"/>
            <a:ext cx="10257905" cy="5016758"/>
          </a:xfrm>
          <a:prstGeom prst="rect">
            <a:avLst/>
          </a:prstGeom>
          <a:noFill/>
        </p:spPr>
        <p:txBody>
          <a:bodyPr wrap="square" rtlCol="0">
            <a:spAutoFit/>
          </a:bodyPr>
          <a:lstStyle/>
          <a:p>
            <a:r>
              <a:rPr lang="en-AU" sz="3600" dirty="0"/>
              <a:t>5</a:t>
            </a:r>
            <a:r>
              <a:rPr lang="en-AU" sz="4000" dirty="0"/>
              <a:t>. Clean your room &amp; study desk:</a:t>
            </a:r>
          </a:p>
          <a:p>
            <a:endParaRPr lang="en-AU" sz="4000" dirty="0"/>
          </a:p>
          <a:p>
            <a:r>
              <a:rPr lang="en-AU" sz="4000" dirty="0"/>
              <a:t>6. Reward yourself every 45 minutes</a:t>
            </a:r>
          </a:p>
          <a:p>
            <a:r>
              <a:rPr lang="en-AU" sz="4000" dirty="0"/>
              <a:t>	- Phone time</a:t>
            </a:r>
          </a:p>
          <a:p>
            <a:r>
              <a:rPr lang="en-AU" sz="4000" dirty="0"/>
              <a:t>	- TV time</a:t>
            </a:r>
          </a:p>
          <a:p>
            <a:r>
              <a:rPr lang="en-AU" sz="4000" dirty="0"/>
              <a:t>	- relax time</a:t>
            </a:r>
          </a:p>
          <a:p>
            <a:endParaRPr lang="en-AU" sz="4000" dirty="0"/>
          </a:p>
          <a:p>
            <a:r>
              <a:rPr lang="en-AU" sz="4000" dirty="0"/>
              <a:t>	for about 10 minutes</a:t>
            </a:r>
          </a:p>
        </p:txBody>
      </p:sp>
    </p:spTree>
    <p:extLst>
      <p:ext uri="{BB962C8B-B14F-4D97-AF65-F5344CB8AC3E}">
        <p14:creationId xmlns:p14="http://schemas.microsoft.com/office/powerpoint/2010/main" val="3083850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48393" y="532015"/>
            <a:ext cx="10665229" cy="6463308"/>
          </a:xfrm>
          <a:prstGeom prst="rect">
            <a:avLst/>
          </a:prstGeom>
          <a:noFill/>
        </p:spPr>
        <p:txBody>
          <a:bodyPr wrap="square" rtlCol="0">
            <a:spAutoFit/>
          </a:bodyPr>
          <a:lstStyle/>
          <a:p>
            <a:r>
              <a:rPr lang="en-AU" sz="2800" b="1" dirty="0"/>
              <a:t>Things to Monitor :</a:t>
            </a:r>
          </a:p>
          <a:p>
            <a:endParaRPr lang="en-AU" sz="2800" dirty="0"/>
          </a:p>
          <a:p>
            <a:pPr marL="342900" indent="-342900">
              <a:buAutoNum type="arabicPeriod"/>
            </a:pPr>
            <a:r>
              <a:rPr lang="en-AU" sz="2800" dirty="0"/>
              <a:t>Part time work hours – 12 hours/week (Current students will have a working life until they turn 70…. No need to go over the top now)</a:t>
            </a:r>
          </a:p>
          <a:p>
            <a:pPr marL="342900" indent="-342900">
              <a:buAutoNum type="arabicPeriod"/>
            </a:pPr>
            <a:endParaRPr lang="en-AU" sz="2800" dirty="0"/>
          </a:p>
          <a:p>
            <a:pPr marL="342900" indent="-342900">
              <a:buAutoNum type="arabicPeriod"/>
            </a:pPr>
            <a:r>
              <a:rPr lang="en-AU" sz="2800" dirty="0"/>
              <a:t>Level of Socialisation (particularly with drivers’ licences)</a:t>
            </a:r>
          </a:p>
          <a:p>
            <a:pPr marL="342900" indent="-342900">
              <a:buAutoNum type="arabicPeriod"/>
            </a:pPr>
            <a:endParaRPr lang="en-AU" sz="2800" dirty="0"/>
          </a:p>
          <a:p>
            <a:pPr marL="342900" indent="-342900">
              <a:buAutoNum type="arabicPeriod"/>
            </a:pPr>
            <a:r>
              <a:rPr lang="en-AU" sz="2800" dirty="0"/>
              <a:t>Too many extra curricular activities, or not enough ……… keep it healthy</a:t>
            </a:r>
          </a:p>
          <a:p>
            <a:pPr marL="342900" indent="-342900">
              <a:buAutoNum type="arabicPeriod"/>
            </a:pPr>
            <a:endParaRPr lang="en-AU" sz="2800" dirty="0"/>
          </a:p>
          <a:p>
            <a:pPr marL="342900" indent="-342900">
              <a:buAutoNum type="arabicPeriod"/>
            </a:pPr>
            <a:r>
              <a:rPr lang="en-AU" sz="2800" dirty="0"/>
              <a:t>Amount of sleep (8 hours / night still recommended)</a:t>
            </a:r>
          </a:p>
          <a:p>
            <a:pPr marL="342900" indent="-342900">
              <a:buAutoNum type="arabicPeriod"/>
            </a:pPr>
            <a:endParaRPr lang="en-AU" sz="2800" dirty="0"/>
          </a:p>
          <a:p>
            <a:pPr marL="342900" indent="-342900">
              <a:buAutoNum type="arabicPeriod"/>
            </a:pPr>
            <a:r>
              <a:rPr lang="en-AU" sz="2800" dirty="0"/>
              <a:t>Xbox/ play station/ phones/ You tube/ Netflix need managing</a:t>
            </a:r>
          </a:p>
          <a:p>
            <a:pPr marL="342900" indent="-342900">
              <a:buAutoNum type="arabicPeriod"/>
            </a:pPr>
            <a:endParaRPr lang="en-AU" sz="3200" dirty="0"/>
          </a:p>
          <a:p>
            <a:pPr marL="342900" indent="-342900">
              <a:buAutoNum type="arabicPeriod"/>
            </a:pPr>
            <a:endParaRPr lang="en-AU" dirty="0"/>
          </a:p>
        </p:txBody>
      </p:sp>
    </p:spTree>
    <p:extLst>
      <p:ext uri="{BB962C8B-B14F-4D97-AF65-F5344CB8AC3E}">
        <p14:creationId xmlns:p14="http://schemas.microsoft.com/office/powerpoint/2010/main" val="1279796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881148" y="1396538"/>
            <a:ext cx="10091651" cy="3416320"/>
          </a:xfrm>
          <a:prstGeom prst="rect">
            <a:avLst/>
          </a:prstGeom>
          <a:noFill/>
        </p:spPr>
        <p:txBody>
          <a:bodyPr wrap="square" rtlCol="0">
            <a:spAutoFit/>
          </a:bodyPr>
          <a:lstStyle/>
          <a:p>
            <a:pPr algn="ctr"/>
            <a:r>
              <a:rPr lang="en-AU" sz="7200" b="1" dirty="0"/>
              <a:t>Academic Coaching</a:t>
            </a:r>
          </a:p>
          <a:p>
            <a:pPr algn="ctr"/>
            <a:endParaRPr lang="en-AU" sz="7200" b="1" dirty="0"/>
          </a:p>
          <a:p>
            <a:pPr algn="ctr"/>
            <a:r>
              <a:rPr lang="en-AU" sz="7200" b="1" dirty="0"/>
              <a:t>Process</a:t>
            </a:r>
          </a:p>
        </p:txBody>
      </p:sp>
    </p:spTree>
    <p:extLst>
      <p:ext uri="{BB962C8B-B14F-4D97-AF65-F5344CB8AC3E}">
        <p14:creationId xmlns:p14="http://schemas.microsoft.com/office/powerpoint/2010/main" val="3821910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81643" y="182879"/>
            <a:ext cx="9809018" cy="6324808"/>
          </a:xfrm>
          <a:prstGeom prst="rect">
            <a:avLst/>
          </a:prstGeom>
          <a:noFill/>
        </p:spPr>
        <p:txBody>
          <a:bodyPr wrap="square" rtlCol="0">
            <a:spAutoFit/>
          </a:bodyPr>
          <a:lstStyle/>
          <a:p>
            <a:pPr algn="ctr">
              <a:lnSpc>
                <a:spcPct val="150000"/>
              </a:lnSpc>
            </a:pPr>
            <a:r>
              <a:rPr lang="en-AU" sz="5400" dirty="0"/>
              <a:t>Process started in 2019 with all Year 11 students</a:t>
            </a:r>
          </a:p>
          <a:p>
            <a:pPr algn="ctr">
              <a:lnSpc>
                <a:spcPct val="150000"/>
              </a:lnSpc>
            </a:pPr>
            <a:r>
              <a:rPr lang="en-AU" sz="5400" dirty="0"/>
              <a:t> being assigned an </a:t>
            </a:r>
          </a:p>
          <a:p>
            <a:pPr algn="ctr">
              <a:lnSpc>
                <a:spcPct val="150000"/>
              </a:lnSpc>
            </a:pPr>
            <a:r>
              <a:rPr lang="en-AU" sz="5400" dirty="0"/>
              <a:t>Academic Coach</a:t>
            </a:r>
          </a:p>
          <a:p>
            <a:pPr algn="ctr">
              <a:lnSpc>
                <a:spcPct val="150000"/>
              </a:lnSpc>
            </a:pPr>
            <a:r>
              <a:rPr lang="en-AU" sz="5400" dirty="0"/>
              <a:t>(a member of staff/form teacher)</a:t>
            </a:r>
          </a:p>
        </p:txBody>
      </p:sp>
    </p:spTree>
    <p:extLst>
      <p:ext uri="{BB962C8B-B14F-4D97-AF65-F5344CB8AC3E}">
        <p14:creationId xmlns:p14="http://schemas.microsoft.com/office/powerpoint/2010/main" val="642957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92727" y="157019"/>
            <a:ext cx="11061469" cy="6704271"/>
          </a:xfrm>
          <a:prstGeom prst="rect">
            <a:avLst/>
          </a:prstGeom>
          <a:noFill/>
        </p:spPr>
        <p:txBody>
          <a:bodyPr wrap="square" rtlCol="0">
            <a:spAutoFit/>
          </a:bodyPr>
          <a:lstStyle/>
          <a:p>
            <a:r>
              <a:rPr lang="en-AU" sz="2800" dirty="0"/>
              <a:t>This process will continue to run this year.</a:t>
            </a:r>
          </a:p>
          <a:p>
            <a:r>
              <a:rPr lang="en-AU" sz="2800" dirty="0"/>
              <a:t>It is a conversation:</a:t>
            </a:r>
          </a:p>
          <a:p>
            <a:pPr marL="342900" indent="-342900">
              <a:lnSpc>
                <a:spcPct val="150000"/>
              </a:lnSpc>
              <a:buAutoNum type="arabicPeriod"/>
            </a:pPr>
            <a:r>
              <a:rPr lang="en-AU" sz="2800" dirty="0"/>
              <a:t>Always supportive</a:t>
            </a:r>
          </a:p>
          <a:p>
            <a:pPr marL="342900" indent="-342900">
              <a:lnSpc>
                <a:spcPct val="150000"/>
              </a:lnSpc>
              <a:buAutoNum type="arabicPeriod"/>
            </a:pPr>
            <a:r>
              <a:rPr lang="en-AU" sz="2800" b="1" dirty="0"/>
              <a:t>It’s a touch base </a:t>
            </a:r>
            <a:r>
              <a:rPr lang="en-AU" sz="2800" dirty="0"/>
              <a:t>(How are you going/are you worried about anything)</a:t>
            </a:r>
            <a:endParaRPr lang="en-AU" sz="2800" b="1" dirty="0"/>
          </a:p>
          <a:p>
            <a:pPr marL="342900" indent="-342900">
              <a:lnSpc>
                <a:spcPct val="150000"/>
              </a:lnSpc>
              <a:buAutoNum type="arabicPeriod"/>
            </a:pPr>
            <a:r>
              <a:rPr lang="en-AU" sz="2800" dirty="0"/>
              <a:t>Focus on goals</a:t>
            </a:r>
          </a:p>
          <a:p>
            <a:pPr marL="342900" indent="-342900">
              <a:lnSpc>
                <a:spcPct val="150000"/>
              </a:lnSpc>
              <a:buAutoNum type="arabicPeriod"/>
            </a:pPr>
            <a:r>
              <a:rPr lang="en-AU" sz="2800" dirty="0"/>
              <a:t>Looks at QCE or other issues</a:t>
            </a:r>
          </a:p>
          <a:p>
            <a:pPr marL="342900" indent="-342900">
              <a:lnSpc>
                <a:spcPct val="150000"/>
              </a:lnSpc>
              <a:buAutoNum type="arabicPeriod"/>
            </a:pPr>
            <a:r>
              <a:rPr lang="en-AU" sz="2800" dirty="0"/>
              <a:t>Once a term or semester. However, students can see their coach at any time.</a:t>
            </a:r>
          </a:p>
          <a:p>
            <a:pPr marL="342900" indent="-342900">
              <a:lnSpc>
                <a:spcPct val="150000"/>
              </a:lnSpc>
              <a:buAutoNum type="arabicPeriod"/>
            </a:pPr>
            <a:r>
              <a:rPr lang="en-AU" sz="2800" dirty="0"/>
              <a:t>Senior Review team checks after each assessment task in Yr 12, and will meet with any students who may need extra support to achieve their QCE</a:t>
            </a:r>
          </a:p>
        </p:txBody>
      </p:sp>
    </p:spTree>
    <p:extLst>
      <p:ext uri="{BB962C8B-B14F-4D97-AF65-F5344CB8AC3E}">
        <p14:creationId xmlns:p14="http://schemas.microsoft.com/office/powerpoint/2010/main" val="61896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65513" y="507076"/>
            <a:ext cx="10756669" cy="6155531"/>
          </a:xfrm>
          <a:prstGeom prst="rect">
            <a:avLst/>
          </a:prstGeom>
          <a:noFill/>
        </p:spPr>
        <p:txBody>
          <a:bodyPr wrap="square" rtlCol="0">
            <a:spAutoFit/>
          </a:bodyPr>
          <a:lstStyle/>
          <a:p>
            <a:r>
              <a:rPr lang="en-AU" sz="4000" b="1" dirty="0"/>
              <a:t>How can you help?</a:t>
            </a:r>
          </a:p>
          <a:p>
            <a:endParaRPr lang="en-AU" dirty="0"/>
          </a:p>
          <a:p>
            <a:pPr marL="342900" indent="-342900">
              <a:lnSpc>
                <a:spcPct val="150000"/>
              </a:lnSpc>
              <a:buAutoNum type="arabicPeriod"/>
            </a:pPr>
            <a:r>
              <a:rPr lang="en-AU" sz="2800" dirty="0"/>
              <a:t>Be aware of the assessment calendar and subjects your Year 12 is studying</a:t>
            </a:r>
          </a:p>
          <a:p>
            <a:pPr marL="342900" indent="-342900">
              <a:lnSpc>
                <a:spcPct val="150000"/>
              </a:lnSpc>
              <a:buAutoNum type="arabicPeriod"/>
            </a:pPr>
            <a:r>
              <a:rPr lang="en-AU" sz="2800" dirty="0"/>
              <a:t>Monitor those things mentioned before</a:t>
            </a:r>
          </a:p>
          <a:p>
            <a:pPr marL="342900" indent="-342900">
              <a:lnSpc>
                <a:spcPct val="150000"/>
              </a:lnSpc>
              <a:buAutoNum type="arabicPeriod"/>
            </a:pPr>
            <a:r>
              <a:rPr lang="en-AU" sz="2800" dirty="0"/>
              <a:t>Be prepared to say NO</a:t>
            </a:r>
          </a:p>
          <a:p>
            <a:pPr marL="342900" indent="-342900">
              <a:lnSpc>
                <a:spcPct val="150000"/>
              </a:lnSpc>
              <a:buAutoNum type="arabicPeriod"/>
            </a:pPr>
            <a:r>
              <a:rPr lang="en-AU" sz="2800" dirty="0"/>
              <a:t>Be aware of the QCAA process for Illness &amp; Misadventure regarding assessment due dates, absences on the day of assessment etc.</a:t>
            </a:r>
          </a:p>
          <a:p>
            <a:pPr marL="342900" indent="-342900">
              <a:lnSpc>
                <a:spcPct val="150000"/>
              </a:lnSpc>
              <a:buAutoNum type="arabicPeriod"/>
            </a:pPr>
            <a:r>
              <a:rPr lang="en-AU" sz="2800" dirty="0"/>
              <a:t>Contact us if you are concerned about anything</a:t>
            </a:r>
          </a:p>
          <a:p>
            <a:pPr algn="ctr">
              <a:lnSpc>
                <a:spcPct val="150000"/>
              </a:lnSpc>
            </a:pPr>
            <a:r>
              <a:rPr lang="en-AU" sz="2800" b="1" dirty="0"/>
              <a:t>*No family holidays during assessment period*</a:t>
            </a:r>
          </a:p>
        </p:txBody>
      </p:sp>
    </p:spTree>
    <p:extLst>
      <p:ext uri="{BB962C8B-B14F-4D97-AF65-F5344CB8AC3E}">
        <p14:creationId xmlns:p14="http://schemas.microsoft.com/office/powerpoint/2010/main" val="186575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07706" y="989215"/>
            <a:ext cx="10776857" cy="3046988"/>
          </a:xfrm>
          <a:prstGeom prst="rect">
            <a:avLst/>
          </a:prstGeom>
          <a:noFill/>
        </p:spPr>
        <p:txBody>
          <a:bodyPr wrap="square" rtlCol="0">
            <a:spAutoFit/>
          </a:bodyPr>
          <a:lstStyle/>
          <a:p>
            <a:r>
              <a:rPr lang="en-AU" sz="5400" b="1" dirty="0"/>
              <a:t>Mr David Thomson -  Principal</a:t>
            </a:r>
          </a:p>
          <a:p>
            <a:endParaRPr lang="en-AU" dirty="0"/>
          </a:p>
          <a:p>
            <a:r>
              <a:rPr lang="en-AU" sz="4000" dirty="0"/>
              <a:t>Responsibility – Do the best that you can do</a:t>
            </a:r>
          </a:p>
          <a:p>
            <a:r>
              <a:rPr lang="en-AU" sz="4000" dirty="0"/>
              <a:t>Respect –  Be the best you can be to others</a:t>
            </a:r>
          </a:p>
          <a:p>
            <a:r>
              <a:rPr lang="en-AU" sz="4000" dirty="0"/>
              <a:t>Resilience – Be the best you can be to yourself</a:t>
            </a:r>
          </a:p>
        </p:txBody>
      </p:sp>
    </p:spTree>
    <p:extLst>
      <p:ext uri="{BB962C8B-B14F-4D97-AF65-F5344CB8AC3E}">
        <p14:creationId xmlns:p14="http://schemas.microsoft.com/office/powerpoint/2010/main" val="1564199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2C9F6-D2E4-4695-9AB8-450D7E4D5A26}"/>
              </a:ext>
            </a:extLst>
          </p:cNvPr>
          <p:cNvSpPr txBox="1"/>
          <p:nvPr/>
        </p:nvSpPr>
        <p:spPr>
          <a:xfrm>
            <a:off x="1166327" y="1017037"/>
            <a:ext cx="9993085" cy="4401205"/>
          </a:xfrm>
          <a:prstGeom prst="rect">
            <a:avLst/>
          </a:prstGeom>
          <a:noFill/>
        </p:spPr>
        <p:txBody>
          <a:bodyPr wrap="square" rtlCol="0">
            <a:spAutoFit/>
          </a:bodyPr>
          <a:lstStyle/>
          <a:p>
            <a:pPr marL="342900" indent="-342900">
              <a:buAutoNum type="arabicPeriod"/>
            </a:pPr>
            <a:r>
              <a:rPr lang="en-AU" sz="2800" b="1" dirty="0"/>
              <a:t>Chat GPT</a:t>
            </a:r>
          </a:p>
          <a:p>
            <a:pPr marL="342900" indent="-342900">
              <a:buAutoNum type="arabicPeriod"/>
            </a:pPr>
            <a:endParaRPr lang="en-AU" sz="2800" dirty="0"/>
          </a:p>
          <a:p>
            <a:pPr marL="342900" indent="-342900">
              <a:buAutoNum type="arabicPeriod"/>
            </a:pPr>
            <a:r>
              <a:rPr lang="en-AU" sz="2800" dirty="0"/>
              <a:t>What is it?</a:t>
            </a:r>
          </a:p>
          <a:p>
            <a:r>
              <a:rPr lang="en-AU" sz="2800" dirty="0"/>
              <a:t>       It is a Chatbot powered by artificial intelligence</a:t>
            </a:r>
          </a:p>
          <a:p>
            <a:endParaRPr lang="en-AU" sz="2800" dirty="0"/>
          </a:p>
          <a:p>
            <a:pPr marL="342900" indent="-342900">
              <a:buAutoNum type="arabicPeriod" startAt="3"/>
            </a:pPr>
            <a:r>
              <a:rPr lang="en-AU" sz="2800" dirty="0"/>
              <a:t>You can have a conversation with it, prompt it to write essays, make medical diagnoses etc.</a:t>
            </a:r>
          </a:p>
          <a:p>
            <a:pPr marL="342900" indent="-342900">
              <a:buAutoNum type="arabicPeriod" startAt="3"/>
            </a:pPr>
            <a:endParaRPr lang="en-AU" sz="2800" dirty="0"/>
          </a:p>
          <a:p>
            <a:pPr marL="342900" indent="-342900">
              <a:buAutoNum type="arabicPeriod" startAt="3"/>
            </a:pPr>
            <a:r>
              <a:rPr lang="en-AU" sz="2800" dirty="0"/>
              <a:t>It is powered by large amounts of data and computing techniques to make predictions to string words together in a meaningful way</a:t>
            </a:r>
          </a:p>
        </p:txBody>
      </p:sp>
    </p:spTree>
    <p:extLst>
      <p:ext uri="{BB962C8B-B14F-4D97-AF65-F5344CB8AC3E}">
        <p14:creationId xmlns:p14="http://schemas.microsoft.com/office/powerpoint/2010/main" val="24555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85110-52B9-46DA-AC25-063EB8299409}"/>
              </a:ext>
            </a:extLst>
          </p:cNvPr>
          <p:cNvSpPr txBox="1"/>
          <p:nvPr/>
        </p:nvSpPr>
        <p:spPr>
          <a:xfrm>
            <a:off x="1160105" y="1182231"/>
            <a:ext cx="10114384" cy="2246769"/>
          </a:xfrm>
          <a:prstGeom prst="rect">
            <a:avLst/>
          </a:prstGeom>
          <a:noFill/>
        </p:spPr>
        <p:txBody>
          <a:bodyPr wrap="square" rtlCol="0">
            <a:spAutoFit/>
          </a:bodyPr>
          <a:lstStyle/>
          <a:p>
            <a:r>
              <a:rPr lang="en-AU" sz="2800" dirty="0"/>
              <a:t>5. It is not google!</a:t>
            </a:r>
          </a:p>
          <a:p>
            <a:endParaRPr lang="en-AU" sz="2800" dirty="0"/>
          </a:p>
          <a:p>
            <a:r>
              <a:rPr lang="en-AU" sz="2800" dirty="0"/>
              <a:t>6. It will produce inaccurate answers / responses</a:t>
            </a:r>
          </a:p>
          <a:p>
            <a:endParaRPr lang="en-AU" sz="2800" dirty="0"/>
          </a:p>
          <a:p>
            <a:r>
              <a:rPr lang="en-AU" sz="2800" dirty="0"/>
              <a:t>7. </a:t>
            </a:r>
            <a:r>
              <a:rPr lang="en-AU" sz="2800" b="1" dirty="0"/>
              <a:t>The work a student submits must be their own.</a:t>
            </a:r>
          </a:p>
        </p:txBody>
      </p:sp>
    </p:spTree>
    <p:extLst>
      <p:ext uri="{BB962C8B-B14F-4D97-AF65-F5344CB8AC3E}">
        <p14:creationId xmlns:p14="http://schemas.microsoft.com/office/powerpoint/2010/main" val="3764023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208712" y="2310939"/>
            <a:ext cx="6891251" cy="2123658"/>
          </a:xfrm>
          <a:prstGeom prst="rect">
            <a:avLst/>
          </a:prstGeom>
          <a:noFill/>
        </p:spPr>
        <p:txBody>
          <a:bodyPr wrap="square" rtlCol="0">
            <a:spAutoFit/>
          </a:bodyPr>
          <a:lstStyle/>
          <a:p>
            <a:r>
              <a:rPr lang="en-AU" sz="6600" b="1" dirty="0"/>
              <a:t>Looking forward </a:t>
            </a:r>
          </a:p>
          <a:p>
            <a:r>
              <a:rPr lang="en-AU" sz="6600" b="1" dirty="0"/>
              <a:t>to the rest of 2024!</a:t>
            </a:r>
          </a:p>
        </p:txBody>
      </p:sp>
    </p:spTree>
    <p:extLst>
      <p:ext uri="{BB962C8B-B14F-4D97-AF65-F5344CB8AC3E}">
        <p14:creationId xmlns:p14="http://schemas.microsoft.com/office/powerpoint/2010/main" val="3959676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72095" y="1704109"/>
            <a:ext cx="9468196" cy="2862322"/>
          </a:xfrm>
          <a:prstGeom prst="rect">
            <a:avLst/>
          </a:prstGeom>
          <a:noFill/>
        </p:spPr>
        <p:txBody>
          <a:bodyPr wrap="square" rtlCol="0">
            <a:spAutoFit/>
          </a:bodyPr>
          <a:lstStyle/>
          <a:p>
            <a:pPr algn="ctr"/>
            <a:r>
              <a:rPr lang="en-AU" sz="6000" b="1" dirty="0"/>
              <a:t>Mrs Bec Zischke</a:t>
            </a:r>
          </a:p>
          <a:p>
            <a:pPr algn="ctr"/>
            <a:endParaRPr lang="en-AU" sz="6000" b="1" dirty="0"/>
          </a:p>
          <a:p>
            <a:pPr algn="ctr"/>
            <a:r>
              <a:rPr lang="en-AU" sz="6000" b="1" dirty="0"/>
              <a:t>Guidance Officer</a:t>
            </a:r>
          </a:p>
        </p:txBody>
      </p:sp>
    </p:spTree>
    <p:extLst>
      <p:ext uri="{BB962C8B-B14F-4D97-AF65-F5344CB8AC3E}">
        <p14:creationId xmlns:p14="http://schemas.microsoft.com/office/powerpoint/2010/main" val="3102046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3000">
              <a:schemeClr val="accent1">
                <a:lumMod val="5000"/>
                <a:lumOff val="95000"/>
              </a:schemeClr>
            </a:gs>
            <a:gs pos="100000">
              <a:schemeClr val="accent1">
                <a:lumMod val="60000"/>
                <a:lumOff val="40000"/>
              </a:schemeClr>
            </a:gs>
            <a:gs pos="83000">
              <a:schemeClr val="accent1">
                <a:lumMod val="45000"/>
                <a:lumOff val="55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AU" dirty="0"/>
              <a:t>Post School Options </a:t>
            </a:r>
          </a:p>
        </p:txBody>
      </p:sp>
      <p:sp>
        <p:nvSpPr>
          <p:cNvPr id="3075" name="Content Placeholder 2"/>
          <p:cNvSpPr>
            <a:spLocks noGrp="1"/>
          </p:cNvSpPr>
          <p:nvPr>
            <p:ph idx="1"/>
          </p:nvPr>
        </p:nvSpPr>
        <p:spPr/>
        <p:txBody>
          <a:bodyPr>
            <a:normAutofit fontScale="92500"/>
          </a:bodyPr>
          <a:lstStyle/>
          <a:p>
            <a:pPr eaLnBrk="1" hangingPunct="1">
              <a:buClr>
                <a:srgbClr val="A9A57C"/>
              </a:buClr>
            </a:pPr>
            <a:r>
              <a:rPr lang="en-US" altLang="en-US" sz="2400" dirty="0">
                <a:solidFill>
                  <a:srgbClr val="2F2B20"/>
                </a:solidFill>
                <a:latin typeface="Arial" panose="020B0604020202020204" pitchFamily="34" charset="0"/>
                <a:cs typeface="Arial" panose="020B0604020202020204" pitchFamily="34" charset="0"/>
              </a:rPr>
              <a:t>WORK  -  Full Time,  Part Time</a:t>
            </a:r>
          </a:p>
          <a:p>
            <a:pPr eaLnBrk="1" hangingPunct="1">
              <a:buClr>
                <a:srgbClr val="A9A57C"/>
              </a:buClr>
            </a:pPr>
            <a:endParaRPr lang="en-US" altLang="en-US" sz="2400" dirty="0">
              <a:solidFill>
                <a:srgbClr val="2F2B20"/>
              </a:solidFill>
              <a:latin typeface="Arial" panose="020B0604020202020204" pitchFamily="34" charset="0"/>
              <a:cs typeface="Arial" panose="020B0604020202020204" pitchFamily="34" charset="0"/>
            </a:endParaRPr>
          </a:p>
          <a:p>
            <a:pPr eaLnBrk="1" hangingPunct="1">
              <a:buClr>
                <a:srgbClr val="A9A57C"/>
              </a:buClr>
            </a:pPr>
            <a:r>
              <a:rPr lang="en-US" altLang="en-US" sz="2400" dirty="0">
                <a:solidFill>
                  <a:srgbClr val="2F2B20"/>
                </a:solidFill>
                <a:latin typeface="Arial" panose="020B0604020202020204" pitchFamily="34" charset="0"/>
                <a:cs typeface="Arial" panose="020B0604020202020204" pitchFamily="34" charset="0"/>
              </a:rPr>
              <a:t>APPRENTICESHIP/TRAINEESHIP – consider some work experience this year, ‘build’ your CV</a:t>
            </a:r>
          </a:p>
          <a:p>
            <a:pPr eaLnBrk="1" hangingPunct="1">
              <a:buClr>
                <a:srgbClr val="A9A57C"/>
              </a:buClr>
            </a:pPr>
            <a:endParaRPr lang="en-US" altLang="en-US" sz="2400" dirty="0">
              <a:solidFill>
                <a:srgbClr val="2F2B20"/>
              </a:solidFill>
              <a:latin typeface="Arial" panose="020B0604020202020204" pitchFamily="34" charset="0"/>
              <a:cs typeface="Arial" panose="020B0604020202020204" pitchFamily="34" charset="0"/>
            </a:endParaRPr>
          </a:p>
          <a:p>
            <a:pPr eaLnBrk="1" hangingPunct="1">
              <a:buClr>
                <a:srgbClr val="A9A57C"/>
              </a:buClr>
            </a:pPr>
            <a:r>
              <a:rPr lang="en-US" altLang="en-US" sz="2400" dirty="0">
                <a:solidFill>
                  <a:srgbClr val="2F2B20"/>
                </a:solidFill>
                <a:latin typeface="Arial" panose="020B0604020202020204" pitchFamily="34" charset="0"/>
                <a:cs typeface="Arial" panose="020B0604020202020204" pitchFamily="34" charset="0"/>
              </a:rPr>
              <a:t>STUDY  -  Full Time, Part Time</a:t>
            </a:r>
          </a:p>
          <a:p>
            <a:pPr lvl="1" eaLnBrk="1" hangingPunct="1">
              <a:buClr>
                <a:srgbClr val="9CBEBD"/>
              </a:buClr>
            </a:pPr>
            <a:r>
              <a:rPr lang="en-US" altLang="en-US" dirty="0">
                <a:solidFill>
                  <a:srgbClr val="2F2B20"/>
                </a:solidFill>
                <a:latin typeface="Arial" panose="020B0604020202020204" pitchFamily="34" charset="0"/>
                <a:cs typeface="Arial" panose="020B0604020202020204" pitchFamily="34" charset="0"/>
              </a:rPr>
              <a:t>University, TAFE, Private Providers</a:t>
            </a:r>
          </a:p>
          <a:p>
            <a:pPr lvl="1" eaLnBrk="1" hangingPunct="1">
              <a:buClr>
                <a:srgbClr val="9CBEBD"/>
              </a:buClr>
            </a:pPr>
            <a:r>
              <a:rPr lang="en-US" altLang="en-US" dirty="0">
                <a:solidFill>
                  <a:srgbClr val="2F2B20"/>
                </a:solidFill>
                <a:latin typeface="Arial" panose="020B0604020202020204" pitchFamily="34" charset="0"/>
                <a:cs typeface="Arial" panose="020B0604020202020204" pitchFamily="34" charset="0"/>
              </a:rPr>
              <a:t>Beneficial to start looking at scholarships now to ensure you meet criteria </a:t>
            </a:r>
          </a:p>
          <a:p>
            <a:pPr lvl="1" eaLnBrk="1" hangingPunct="1">
              <a:buClr>
                <a:srgbClr val="9CBEBD"/>
              </a:buClr>
              <a:buFont typeface="Arial" panose="020B0604020202020204" pitchFamily="34" charset="0"/>
              <a:buNone/>
            </a:pPr>
            <a:endParaRPr lang="en-US" altLang="en-US" dirty="0">
              <a:solidFill>
                <a:srgbClr val="2F2B20"/>
              </a:solidFill>
              <a:latin typeface="Arial" panose="020B0604020202020204" pitchFamily="34" charset="0"/>
              <a:cs typeface="Arial" panose="020B0604020202020204" pitchFamily="34" charset="0"/>
            </a:endParaRPr>
          </a:p>
          <a:p>
            <a:pPr eaLnBrk="1" hangingPunct="1">
              <a:buClr>
                <a:srgbClr val="A9A57C"/>
              </a:buClr>
            </a:pPr>
            <a:r>
              <a:rPr lang="en-US" altLang="en-US" sz="2400" dirty="0">
                <a:solidFill>
                  <a:srgbClr val="2F2B20"/>
                </a:solidFill>
                <a:latin typeface="Arial" panose="020B0604020202020204" pitchFamily="34" charset="0"/>
                <a:cs typeface="Arial" panose="020B0604020202020204" pitchFamily="34" charset="0"/>
              </a:rPr>
              <a:t>GAP YEAR -  Work, Volunteering, Defence Force</a:t>
            </a:r>
            <a:endParaRPr lang="en-US" altLang="en-US" dirty="0">
              <a:solidFill>
                <a:srgbClr val="2F2B20"/>
              </a:solidFill>
            </a:endParaRPr>
          </a:p>
          <a:p>
            <a:pPr lvl="1" eaLnBrk="1" hangingPunct="1">
              <a:buClr>
                <a:srgbClr val="9CBEBD"/>
              </a:buClr>
              <a:buFont typeface="Arial" panose="020B0604020202020204" pitchFamily="34" charset="0"/>
              <a:buNone/>
            </a:pPr>
            <a:r>
              <a:rPr lang="en-US" altLang="en-US" dirty="0">
                <a:solidFill>
                  <a:srgbClr val="2F2B20"/>
                </a:solidFill>
              </a:rPr>
              <a:t>(Defence Force Gap Year applications now open)</a:t>
            </a:r>
          </a:p>
          <a:p>
            <a:endParaRPr lang="en-AU" altLang="en-US" dirty="0"/>
          </a:p>
        </p:txBody>
      </p:sp>
    </p:spTree>
    <p:extLst>
      <p:ext uri="{BB962C8B-B14F-4D97-AF65-F5344CB8AC3E}">
        <p14:creationId xmlns:p14="http://schemas.microsoft.com/office/powerpoint/2010/main" val="939521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2313" y="333375"/>
            <a:ext cx="7620000" cy="1143000"/>
          </a:xfrm>
        </p:spPr>
        <p:txBody>
          <a:bodyPr/>
          <a:lstStyle/>
          <a:p>
            <a:pPr algn="ctr">
              <a:defRPr/>
            </a:pPr>
            <a:r>
              <a:rPr lang="en-AU" sz="3600" dirty="0"/>
              <a:t>Beyond School: What student’s receive</a:t>
            </a:r>
          </a:p>
        </p:txBody>
      </p:sp>
      <p:sp>
        <p:nvSpPr>
          <p:cNvPr id="3" name="Content Placeholder 2"/>
          <p:cNvSpPr>
            <a:spLocks noGrp="1"/>
          </p:cNvSpPr>
          <p:nvPr>
            <p:ph idx="1"/>
          </p:nvPr>
        </p:nvSpPr>
        <p:spPr>
          <a:xfrm>
            <a:off x="1847849" y="1390261"/>
            <a:ext cx="9773343" cy="4963885"/>
          </a:xfrm>
        </p:spPr>
        <p:txBody>
          <a:bodyPr>
            <a:normAutofit lnSpcReduction="10000"/>
          </a:bodyPr>
          <a:lstStyle/>
          <a:p>
            <a:pPr marL="274320" indent="-274320">
              <a:buClr>
                <a:schemeClr val="accent3"/>
              </a:buClr>
              <a:buFont typeface="Wingdings 2"/>
              <a:buChar char=""/>
              <a:defRPr/>
            </a:pPr>
            <a:r>
              <a:rPr lang="en-AU" dirty="0">
                <a:latin typeface="Arial" pitchFamily="34" charset="0"/>
                <a:cs typeface="Arial" pitchFamily="34" charset="0"/>
              </a:rPr>
              <a:t>Mid November – Kingaroy SHS </a:t>
            </a:r>
          </a:p>
          <a:p>
            <a:pPr marL="640080" lvl="1" indent="-246888">
              <a:buFont typeface="Wingdings 2"/>
              <a:buChar char=""/>
              <a:defRPr/>
            </a:pPr>
            <a:r>
              <a:rPr lang="en-AU" dirty="0">
                <a:latin typeface="Arial" pitchFamily="34" charset="0"/>
                <a:cs typeface="Arial" pitchFamily="34" charset="0"/>
              </a:rPr>
              <a:t>School Reference (if requested)</a:t>
            </a:r>
          </a:p>
          <a:p>
            <a:pPr marL="640080" lvl="1" indent="-246888">
              <a:buFont typeface="Wingdings 2"/>
              <a:buChar char=""/>
              <a:defRPr/>
            </a:pPr>
            <a:r>
              <a:rPr lang="en-AU" dirty="0">
                <a:latin typeface="Arial" pitchFamily="34" charset="0"/>
                <a:cs typeface="Arial" pitchFamily="34" charset="0"/>
              </a:rPr>
              <a:t>Graduation Certificate</a:t>
            </a:r>
          </a:p>
          <a:p>
            <a:pPr marL="640080" lvl="1" indent="-246888">
              <a:buFont typeface="Wingdings 2"/>
              <a:buChar char=""/>
              <a:defRPr/>
            </a:pPr>
            <a:endParaRPr lang="en-AU" dirty="0">
              <a:latin typeface="Arial" pitchFamily="34" charset="0"/>
              <a:cs typeface="Arial" pitchFamily="34" charset="0"/>
            </a:endParaRPr>
          </a:p>
          <a:p>
            <a:pPr marL="274320" indent="-274320">
              <a:buClr>
                <a:schemeClr val="accent3"/>
              </a:buClr>
              <a:buFont typeface="Wingdings 2"/>
              <a:buChar char=""/>
              <a:defRPr/>
            </a:pPr>
            <a:r>
              <a:rPr lang="en-AU" dirty="0">
                <a:latin typeface="Arial" pitchFamily="34" charset="0"/>
                <a:cs typeface="Arial" pitchFamily="34" charset="0"/>
              </a:rPr>
              <a:t>Mid December – QCAA </a:t>
            </a:r>
          </a:p>
          <a:p>
            <a:pPr marL="736092" lvl="1" indent="-342900">
              <a:defRPr/>
            </a:pPr>
            <a:r>
              <a:rPr lang="en-AU" dirty="0">
                <a:latin typeface="Arial" pitchFamily="34" charset="0"/>
                <a:cs typeface="Arial" pitchFamily="34" charset="0"/>
              </a:rPr>
              <a:t>Student Education Profile - Students in Queensland are issued with a senior education profile upon completion of Year 12. Included in this profile could be:</a:t>
            </a:r>
          </a:p>
          <a:p>
            <a:pPr marL="393192" lvl="1" indent="0">
              <a:buNone/>
              <a:defRPr/>
            </a:pPr>
            <a:r>
              <a:rPr lang="en-AU" dirty="0">
                <a:latin typeface="Arial" pitchFamily="34" charset="0"/>
                <a:cs typeface="Arial" pitchFamily="34" charset="0"/>
              </a:rPr>
              <a:t>* Senior Statement (transcript of learning)</a:t>
            </a:r>
          </a:p>
          <a:p>
            <a:pPr marL="736092" lvl="1" indent="-342900">
              <a:defRPr/>
            </a:pPr>
            <a:r>
              <a:rPr lang="en-AU" dirty="0">
                <a:latin typeface="Arial" pitchFamily="34" charset="0"/>
                <a:cs typeface="Arial" pitchFamily="34" charset="0"/>
              </a:rPr>
              <a:t>QCE or QCIA </a:t>
            </a:r>
          </a:p>
          <a:p>
            <a:pPr marL="393192" lvl="1" indent="0">
              <a:buNone/>
              <a:defRPr/>
            </a:pPr>
            <a:endParaRPr lang="en-AU" dirty="0">
              <a:latin typeface="Arial" pitchFamily="34" charset="0"/>
              <a:cs typeface="Arial" pitchFamily="34" charset="0"/>
            </a:endParaRPr>
          </a:p>
          <a:p>
            <a:pPr marL="393192" lvl="1" indent="0">
              <a:buNone/>
              <a:defRPr/>
            </a:pPr>
            <a:r>
              <a:rPr lang="en-AU" dirty="0">
                <a:latin typeface="Arial" pitchFamily="34" charset="0"/>
                <a:cs typeface="Arial" pitchFamily="34" charset="0"/>
              </a:rPr>
              <a:t>(student need to create an account on the QCAA Student Learning Portal)</a:t>
            </a:r>
          </a:p>
          <a:p>
            <a:pPr marL="393192" lvl="1" indent="0" eaLnBrk="1" fontAlgn="auto" hangingPunct="1">
              <a:spcAft>
                <a:spcPts val="0"/>
              </a:spcAft>
              <a:buNone/>
              <a:defRPr/>
            </a:pPr>
            <a:endParaRPr lang="en-AU" dirty="0">
              <a:latin typeface="Arial" pitchFamily="34" charset="0"/>
              <a:cs typeface="Arial" pitchFamily="34" charset="0"/>
            </a:endParaRPr>
          </a:p>
          <a:p>
            <a:pPr marL="114300" indent="0">
              <a:buNone/>
              <a:defRPr/>
            </a:pPr>
            <a:endParaRPr lang="en-AU" dirty="0"/>
          </a:p>
        </p:txBody>
      </p:sp>
    </p:spTree>
    <p:extLst>
      <p:ext uri="{BB962C8B-B14F-4D97-AF65-F5344CB8AC3E}">
        <p14:creationId xmlns:p14="http://schemas.microsoft.com/office/powerpoint/2010/main" val="3980540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981200" y="274638"/>
            <a:ext cx="7620000" cy="2506662"/>
          </a:xfrm>
        </p:spPr>
        <p:txBody>
          <a:bodyPr wrap="square" numCol="1" anchorCtr="0" compatLnSpc="1">
            <a:prstTxWarp prst="textNoShape">
              <a:avLst/>
            </a:prstTxWarp>
          </a:bodyPr>
          <a:lstStyle/>
          <a:p>
            <a:pPr marL="342900" indent="-342900">
              <a:defRPr/>
            </a:pPr>
            <a:br>
              <a:rPr lang="en-AU" sz="2800" dirty="0"/>
            </a:br>
            <a:r>
              <a:rPr lang="en-AU" sz="3600" dirty="0"/>
              <a:t>Senior Statement</a:t>
            </a:r>
            <a:br>
              <a:rPr lang="en-AU" sz="2800" dirty="0"/>
            </a:br>
            <a:r>
              <a:rPr lang="en-AU" sz="2000" dirty="0"/>
              <a:t>A transcript of the learning account for all students completing Year 12 at a Queensland School. The Senior Statement shows all studies and the results achieved that may contribute to the award of a QCE.</a:t>
            </a:r>
            <a:r>
              <a:rPr lang="en-AU" sz="2000" dirty="0">
                <a:latin typeface="Arial" charset="0"/>
                <a:cs typeface="Arial" charset="0"/>
              </a:rPr>
              <a:t> </a:t>
            </a:r>
            <a:br>
              <a:rPr lang="en-AU" sz="2000" dirty="0"/>
            </a:br>
            <a:endParaRPr lang="en-AU" sz="2800" dirty="0"/>
          </a:p>
        </p:txBody>
      </p:sp>
      <p:pic>
        <p:nvPicPr>
          <p:cNvPr id="512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08439" y="2549526"/>
            <a:ext cx="2613025" cy="3679825"/>
          </a:xfrm>
        </p:spPr>
      </p:pic>
    </p:spTree>
    <p:extLst>
      <p:ext uri="{BB962C8B-B14F-4D97-AF65-F5344CB8AC3E}">
        <p14:creationId xmlns:p14="http://schemas.microsoft.com/office/powerpoint/2010/main" val="747716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92151"/>
            <a:ext cx="7620000" cy="1800225"/>
          </a:xfrm>
        </p:spPr>
        <p:txBody>
          <a:bodyPr>
            <a:normAutofit fontScale="90000"/>
          </a:bodyPr>
          <a:lstStyle/>
          <a:p>
            <a:pPr>
              <a:defRPr/>
            </a:pPr>
            <a:r>
              <a:rPr lang="en-AU" sz="3600" dirty="0"/>
              <a:t>Qld Certificate of Education</a:t>
            </a:r>
            <a:br>
              <a:rPr lang="en-AU" sz="2800" dirty="0"/>
            </a:br>
            <a:br>
              <a:rPr lang="en-AU" sz="2800" dirty="0"/>
            </a:br>
            <a:r>
              <a:rPr lang="en-AU" sz="2000" dirty="0"/>
              <a:t>The Queensland Certificate of Education (QCE) is Queensland's senior school qualification, which is awarded to eligible students, usually at the end of Year 12. </a:t>
            </a:r>
            <a:br>
              <a:rPr lang="en-AU" sz="2800" dirty="0"/>
            </a:br>
            <a:endParaRPr lang="en-AU" sz="2800" dirty="0"/>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0687" y="3163094"/>
            <a:ext cx="1190625" cy="1676400"/>
          </a:xfrm>
        </p:spPr>
      </p:pic>
    </p:spTree>
    <p:extLst>
      <p:ext uri="{BB962C8B-B14F-4D97-AF65-F5344CB8AC3E}">
        <p14:creationId xmlns:p14="http://schemas.microsoft.com/office/powerpoint/2010/main" val="730656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2313" y="333376"/>
            <a:ext cx="7620000" cy="2879725"/>
          </a:xfrm>
        </p:spPr>
        <p:txBody>
          <a:bodyPr>
            <a:normAutofit fontScale="90000"/>
          </a:bodyPr>
          <a:lstStyle/>
          <a:p>
            <a:pPr eaLnBrk="1" hangingPunct="1">
              <a:defRPr/>
            </a:pPr>
            <a:r>
              <a:rPr lang="en-AU" sz="3600" dirty="0"/>
              <a:t>Qld Certificate of Individual Achievement</a:t>
            </a:r>
            <a:br>
              <a:rPr lang="en-AU" sz="3600" dirty="0"/>
            </a:br>
            <a:r>
              <a:rPr lang="en-AU" sz="2000" dirty="0"/>
              <a:t>The Queensland Certificate of Individual Achievement (QCIA) recognises the achievements of students who are on individualised learning programs. To be eligible, students must have impairments or difficulties in learning that are not primarily due to socioeconomic, cultural or linguistic factors.</a:t>
            </a:r>
            <a:br>
              <a:rPr lang="en-AU" sz="3600" dirty="0"/>
            </a:br>
            <a:endParaRPr lang="en-AU" sz="3600" dirty="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95776" y="2852738"/>
            <a:ext cx="2663825" cy="3751262"/>
          </a:xfrm>
        </p:spPr>
      </p:pic>
    </p:spTree>
    <p:extLst>
      <p:ext uri="{BB962C8B-B14F-4D97-AF65-F5344CB8AC3E}">
        <p14:creationId xmlns:p14="http://schemas.microsoft.com/office/powerpoint/2010/main" val="2390645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549275"/>
            <a:ext cx="7620000" cy="1295400"/>
          </a:xfrm>
        </p:spPr>
        <p:txBody>
          <a:bodyPr/>
          <a:lstStyle/>
          <a:p>
            <a:pPr algn="ctr">
              <a:defRPr/>
            </a:pPr>
            <a:r>
              <a:rPr lang="en-AU" dirty="0"/>
              <a:t>Q T A C</a:t>
            </a:r>
            <a:br>
              <a:rPr lang="en-AU" dirty="0"/>
            </a:br>
            <a:r>
              <a:rPr lang="en-AU" sz="3600" dirty="0"/>
              <a:t>Qld. Tertiary Admissions Centre</a:t>
            </a:r>
            <a:endParaRPr lang="en-AU" dirty="0"/>
          </a:p>
        </p:txBody>
      </p:sp>
      <p:sp>
        <p:nvSpPr>
          <p:cNvPr id="3" name="Content Placeholder 2"/>
          <p:cNvSpPr>
            <a:spLocks noGrp="1"/>
          </p:cNvSpPr>
          <p:nvPr>
            <p:ph idx="1"/>
          </p:nvPr>
        </p:nvSpPr>
        <p:spPr>
          <a:xfrm>
            <a:off x="1992313" y="2420939"/>
            <a:ext cx="9362872" cy="3908425"/>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AU" dirty="0">
                <a:latin typeface="Arial" pitchFamily="34" charset="0"/>
                <a:cs typeface="Arial" pitchFamily="34" charset="0"/>
              </a:rPr>
              <a:t>Calculate the students ATAR</a:t>
            </a:r>
          </a:p>
          <a:p>
            <a:pPr marL="274320" indent="-274320" eaLnBrk="1" fontAlgn="auto" hangingPunct="1">
              <a:spcAft>
                <a:spcPts val="0"/>
              </a:spcAft>
              <a:buClr>
                <a:schemeClr val="accent3"/>
              </a:buClr>
              <a:buFont typeface="Wingdings 2"/>
              <a:buChar char=""/>
              <a:defRPr/>
            </a:pPr>
            <a:endParaRPr lang="en-AU"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AU" dirty="0">
                <a:latin typeface="Arial" pitchFamily="34" charset="0"/>
                <a:cs typeface="Arial" pitchFamily="34" charset="0"/>
              </a:rPr>
              <a:t>Publishes just before Christmas</a:t>
            </a:r>
          </a:p>
          <a:p>
            <a:pPr marL="274320" indent="-274320" eaLnBrk="1" fontAlgn="auto" hangingPunct="1">
              <a:spcAft>
                <a:spcPts val="0"/>
              </a:spcAft>
              <a:buClr>
                <a:schemeClr val="accent3"/>
              </a:buClr>
              <a:buFont typeface="Wingdings 2"/>
              <a:buChar char=""/>
              <a:defRPr/>
            </a:pPr>
            <a:endParaRPr lang="en-AU"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AU" dirty="0">
                <a:latin typeface="Arial" pitchFamily="34" charset="0"/>
                <a:cs typeface="Arial" pitchFamily="34" charset="0"/>
              </a:rPr>
              <a:t>First Round Offers early January 2025*</a:t>
            </a:r>
          </a:p>
          <a:p>
            <a:pPr marL="274320" indent="-274320" eaLnBrk="1" fontAlgn="auto" hangingPunct="1">
              <a:spcAft>
                <a:spcPts val="0"/>
              </a:spcAft>
              <a:buClr>
                <a:schemeClr val="accent3"/>
              </a:buClr>
              <a:buFont typeface="Wingdings 2"/>
              <a:buChar char=""/>
              <a:defRPr/>
            </a:pPr>
            <a:endParaRPr lang="en-AU" sz="36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AU" dirty="0">
                <a:latin typeface="Arial" pitchFamily="34" charset="0"/>
                <a:cs typeface="Arial" pitchFamily="34" charset="0"/>
              </a:rPr>
              <a:t>Students need to create an account on the QTAC ATAR Portal</a:t>
            </a:r>
          </a:p>
          <a:p>
            <a:pPr>
              <a:buFont typeface="Arial" charset="0"/>
              <a:buChar char="•"/>
              <a:defRPr/>
            </a:pPr>
            <a:endParaRPr lang="en-AU" dirty="0"/>
          </a:p>
        </p:txBody>
      </p:sp>
    </p:spTree>
    <p:extLst>
      <p:ext uri="{BB962C8B-B14F-4D97-AF65-F5344CB8AC3E}">
        <p14:creationId xmlns:p14="http://schemas.microsoft.com/office/powerpoint/2010/main" val="97811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DE92C-6054-4EBA-8E47-689F830AB381}"/>
              </a:ext>
            </a:extLst>
          </p:cNvPr>
          <p:cNvPicPr>
            <a:picLocks noChangeAspect="1"/>
          </p:cNvPicPr>
          <p:nvPr/>
        </p:nvPicPr>
        <p:blipFill>
          <a:blip r:embed="rId2"/>
          <a:stretch>
            <a:fillRect/>
          </a:stretch>
        </p:blipFill>
        <p:spPr>
          <a:xfrm>
            <a:off x="549936" y="5092116"/>
            <a:ext cx="1579539" cy="1435081"/>
          </a:xfrm>
          <a:prstGeom prst="rect">
            <a:avLst/>
          </a:prstGeom>
        </p:spPr>
      </p:pic>
      <p:pic>
        <p:nvPicPr>
          <p:cNvPr id="6" name="Picture 5">
            <a:extLst>
              <a:ext uri="{FF2B5EF4-FFF2-40B4-BE49-F238E27FC236}">
                <a16:creationId xmlns:a16="http://schemas.microsoft.com/office/drawing/2014/main" id="{816F998E-BC86-4A12-B7A0-96C02294AEA7}"/>
              </a:ext>
            </a:extLst>
          </p:cNvPr>
          <p:cNvPicPr>
            <a:picLocks noChangeAspect="1"/>
          </p:cNvPicPr>
          <p:nvPr/>
        </p:nvPicPr>
        <p:blipFill>
          <a:blip r:embed="rId3"/>
          <a:stretch>
            <a:fillRect/>
          </a:stretch>
        </p:blipFill>
        <p:spPr>
          <a:xfrm>
            <a:off x="10129768" y="5201634"/>
            <a:ext cx="1886898" cy="1325563"/>
          </a:xfrm>
          <a:prstGeom prst="rect">
            <a:avLst/>
          </a:prstGeom>
        </p:spPr>
      </p:pic>
      <p:sp>
        <p:nvSpPr>
          <p:cNvPr id="3" name="Rectangle 2">
            <a:extLst>
              <a:ext uri="{FF2B5EF4-FFF2-40B4-BE49-F238E27FC236}">
                <a16:creationId xmlns:a16="http://schemas.microsoft.com/office/drawing/2014/main" id="{5333598E-8B83-44E9-9B66-1B6F4D086099}"/>
              </a:ext>
            </a:extLst>
          </p:cNvPr>
          <p:cNvSpPr/>
          <p:nvPr/>
        </p:nvSpPr>
        <p:spPr>
          <a:xfrm>
            <a:off x="1130235" y="748877"/>
            <a:ext cx="9773873" cy="37548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Kingaroy State High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Resilience</a:t>
            </a:r>
            <a:r>
              <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 taking deliberate actions to work together, learn together and improve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Respect</a:t>
            </a:r>
            <a:r>
              <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 everyone feels welcome and like they belong.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Responsibility</a:t>
            </a:r>
            <a:r>
              <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 to make this school, an extraordinary place to learn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br>
            <a:r>
              <a:rPr kumimoji="0" lang="en-AU" sz="18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“Getting the culture right is pivotal. With the right culture the strategies that are used become less important. The culture is set by the way that the adults behave.”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 Paul Dix</a:t>
            </a:r>
            <a:endParaRPr kumimoji="0" lang="en-AU"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8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D704-F03E-4013-A3DE-4421764FC20A}"/>
              </a:ext>
            </a:extLst>
          </p:cNvPr>
          <p:cNvSpPr>
            <a:spLocks noGrp="1"/>
          </p:cNvSpPr>
          <p:nvPr>
            <p:ph type="title"/>
          </p:nvPr>
        </p:nvSpPr>
        <p:spPr/>
        <p:txBody>
          <a:bodyPr>
            <a:normAutofit/>
          </a:bodyPr>
          <a:lstStyle/>
          <a:p>
            <a:pPr algn="ctr"/>
            <a:r>
              <a:rPr lang="en-AU" sz="5400" b="1" dirty="0"/>
              <a:t>Early Offer Guarantee </a:t>
            </a:r>
          </a:p>
        </p:txBody>
      </p:sp>
      <p:sp>
        <p:nvSpPr>
          <p:cNvPr id="3" name="Content Placeholder 2">
            <a:extLst>
              <a:ext uri="{FF2B5EF4-FFF2-40B4-BE49-F238E27FC236}">
                <a16:creationId xmlns:a16="http://schemas.microsoft.com/office/drawing/2014/main" id="{9FAFA580-B8C0-4AE5-9AEA-56B85319847C}"/>
              </a:ext>
            </a:extLst>
          </p:cNvPr>
          <p:cNvSpPr>
            <a:spLocks noGrp="1"/>
          </p:cNvSpPr>
          <p:nvPr>
            <p:ph idx="1"/>
          </p:nvPr>
        </p:nvSpPr>
        <p:spPr/>
        <p:txBody>
          <a:bodyPr>
            <a:normAutofit lnSpcReduction="10000"/>
          </a:bodyPr>
          <a:lstStyle/>
          <a:p>
            <a:pPr marL="0" indent="0">
              <a:buNone/>
            </a:pPr>
            <a:r>
              <a:rPr lang="en-AU" dirty="0"/>
              <a:t>Early Offer Guarantee gives you the chance to receive an offer to study at selected Universities as early as August, long before ATARs and final results are released so you can head into your final school exams knowing you’re sorted for 2025.</a:t>
            </a:r>
          </a:p>
          <a:p>
            <a:pPr marL="0" indent="0">
              <a:buNone/>
            </a:pPr>
            <a:endParaRPr lang="en-AU" dirty="0"/>
          </a:p>
          <a:p>
            <a:pPr marL="0" indent="0">
              <a:buNone/>
            </a:pPr>
            <a:r>
              <a:rPr lang="en-AU" dirty="0"/>
              <a:t>The offer is made based on the schools recommendation and is independent of your Year 12 results.</a:t>
            </a:r>
          </a:p>
          <a:p>
            <a:pPr marL="0" indent="0">
              <a:buNone/>
            </a:pPr>
            <a:endParaRPr lang="en-AU" dirty="0"/>
          </a:p>
          <a:p>
            <a:pPr marL="0" indent="0">
              <a:buNone/>
            </a:pPr>
            <a:r>
              <a:rPr lang="en-AU" dirty="0"/>
              <a:t>You still need to meet the prerequisites and other program-specific requirements for your chosen degree.</a:t>
            </a:r>
          </a:p>
          <a:p>
            <a:pPr marL="0" indent="0">
              <a:buNone/>
            </a:pPr>
            <a:endParaRPr lang="en-AU" dirty="0"/>
          </a:p>
        </p:txBody>
      </p:sp>
    </p:spTree>
    <p:extLst>
      <p:ext uri="{BB962C8B-B14F-4D97-AF65-F5344CB8AC3E}">
        <p14:creationId xmlns:p14="http://schemas.microsoft.com/office/powerpoint/2010/main" val="2005276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F5-246C-412B-8327-80736AF0C7F1}"/>
              </a:ext>
            </a:extLst>
          </p:cNvPr>
          <p:cNvSpPr>
            <a:spLocks noGrp="1"/>
          </p:cNvSpPr>
          <p:nvPr>
            <p:ph type="title"/>
          </p:nvPr>
        </p:nvSpPr>
        <p:spPr/>
        <p:txBody>
          <a:bodyPr>
            <a:normAutofit/>
          </a:bodyPr>
          <a:lstStyle/>
          <a:p>
            <a:pPr algn="ctr"/>
            <a:r>
              <a:rPr lang="en-AU" sz="5400" b="1" dirty="0"/>
              <a:t>Early Offer Guarantee </a:t>
            </a:r>
          </a:p>
        </p:txBody>
      </p:sp>
      <p:sp>
        <p:nvSpPr>
          <p:cNvPr id="3" name="Content Placeholder 2">
            <a:extLst>
              <a:ext uri="{FF2B5EF4-FFF2-40B4-BE49-F238E27FC236}">
                <a16:creationId xmlns:a16="http://schemas.microsoft.com/office/drawing/2014/main" id="{D8639450-8991-4492-8093-1E0E65096E4C}"/>
              </a:ext>
            </a:extLst>
          </p:cNvPr>
          <p:cNvSpPr>
            <a:spLocks noGrp="1"/>
          </p:cNvSpPr>
          <p:nvPr>
            <p:ph idx="1"/>
          </p:nvPr>
        </p:nvSpPr>
        <p:spPr/>
        <p:txBody>
          <a:bodyPr/>
          <a:lstStyle/>
          <a:p>
            <a:r>
              <a:rPr lang="en-AU" dirty="0"/>
              <a:t>19 Students received an Early Offer into University studies for 2024</a:t>
            </a:r>
          </a:p>
          <a:p>
            <a:endParaRPr lang="en-AU" dirty="0"/>
          </a:p>
          <a:p>
            <a:r>
              <a:rPr lang="en-AU" dirty="0"/>
              <a:t>Process = students complete the relevant application form -&gt; see / discuss with Mrs Zischke -&gt; Mrs Zischke and Ms Krosch consult / consider / quality assure suitable applicants -&gt; approved by Mr Thomson</a:t>
            </a:r>
          </a:p>
          <a:p>
            <a:r>
              <a:rPr lang="en-AU" dirty="0"/>
              <a:t>Not all Unis offer Early Offers and their processes differ, please visit the individual Uni webpage to find out more.</a:t>
            </a:r>
          </a:p>
          <a:p>
            <a:r>
              <a:rPr lang="en-AU" dirty="0"/>
              <a:t>Applications will open on the first Tuesday of August.</a:t>
            </a:r>
          </a:p>
          <a:p>
            <a:endParaRPr lang="en-AU" dirty="0"/>
          </a:p>
        </p:txBody>
      </p:sp>
    </p:spTree>
    <p:extLst>
      <p:ext uri="{BB962C8B-B14F-4D97-AF65-F5344CB8AC3E}">
        <p14:creationId xmlns:p14="http://schemas.microsoft.com/office/powerpoint/2010/main" val="36579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850900"/>
          </a:xfrm>
        </p:spPr>
        <p:txBody>
          <a:bodyPr/>
          <a:lstStyle/>
          <a:p>
            <a:pPr algn="ctr">
              <a:defRPr/>
            </a:pPr>
            <a:r>
              <a:rPr lang="en-AU" dirty="0"/>
              <a:t>Taking care of YOU!</a:t>
            </a:r>
          </a:p>
        </p:txBody>
      </p:sp>
      <p:sp>
        <p:nvSpPr>
          <p:cNvPr id="3" name="Content Placeholder 2"/>
          <p:cNvSpPr>
            <a:spLocks noGrp="1"/>
          </p:cNvSpPr>
          <p:nvPr>
            <p:ph idx="1"/>
          </p:nvPr>
        </p:nvSpPr>
        <p:spPr>
          <a:xfrm>
            <a:off x="1981200" y="1125538"/>
            <a:ext cx="7620000" cy="5275262"/>
          </a:xfrm>
        </p:spPr>
        <p:txBody>
          <a:bodyPr>
            <a:normAutofit fontScale="92500" lnSpcReduction="10000"/>
          </a:bodyPr>
          <a:lstStyle/>
          <a:p>
            <a:pPr marL="114300" indent="0">
              <a:buNone/>
              <a:defRPr/>
            </a:pPr>
            <a:r>
              <a:rPr lang="en-AU" dirty="0"/>
              <a:t>Year 12 can be a Rollercoaster of emotions – for parents and students alike! It is important to check in with each other, look out for each other and take care of each other and yourselves.</a:t>
            </a:r>
          </a:p>
          <a:p>
            <a:pPr>
              <a:defRPr/>
            </a:pPr>
            <a:r>
              <a:rPr lang="en-AU" dirty="0"/>
              <a:t>Guidance Officer support available</a:t>
            </a:r>
          </a:p>
          <a:p>
            <a:pPr>
              <a:buClr>
                <a:srgbClr val="A9A57C"/>
              </a:buClr>
              <a:defRPr/>
            </a:pPr>
            <a:r>
              <a:rPr lang="en-AU" dirty="0">
                <a:solidFill>
                  <a:srgbClr val="2F2B20"/>
                </a:solidFill>
              </a:rPr>
              <a:t>Useful Websites:</a:t>
            </a:r>
          </a:p>
          <a:p>
            <a:pPr lvl="2">
              <a:defRPr/>
            </a:pPr>
            <a:r>
              <a:rPr lang="en-AU" dirty="0">
                <a:solidFill>
                  <a:srgbClr val="2F2B20"/>
                </a:solidFill>
              </a:rPr>
              <a:t>Youth beyondblue</a:t>
            </a:r>
          </a:p>
          <a:p>
            <a:pPr lvl="2">
              <a:defRPr/>
            </a:pPr>
            <a:r>
              <a:rPr lang="en-AU" dirty="0">
                <a:solidFill>
                  <a:srgbClr val="2F2B20"/>
                </a:solidFill>
              </a:rPr>
              <a:t>ReachOut.com</a:t>
            </a:r>
          </a:p>
          <a:p>
            <a:pPr lvl="2">
              <a:defRPr/>
            </a:pPr>
            <a:r>
              <a:rPr lang="en-AU" dirty="0">
                <a:solidFill>
                  <a:srgbClr val="2F2B20"/>
                </a:solidFill>
              </a:rPr>
              <a:t>Bite Back</a:t>
            </a:r>
          </a:p>
          <a:p>
            <a:pPr>
              <a:buClr>
                <a:srgbClr val="A9A57C"/>
              </a:buClr>
              <a:defRPr/>
            </a:pPr>
            <a:r>
              <a:rPr lang="en-AU" dirty="0">
                <a:solidFill>
                  <a:srgbClr val="2F2B20"/>
                </a:solidFill>
              </a:rPr>
              <a:t>Useful Apps:</a:t>
            </a:r>
          </a:p>
          <a:p>
            <a:pPr lvl="2">
              <a:defRPr/>
            </a:pPr>
            <a:r>
              <a:rPr lang="en-AU" dirty="0">
                <a:solidFill>
                  <a:srgbClr val="2F2B20"/>
                </a:solidFill>
              </a:rPr>
              <a:t>Smiling Minds – Mindfulness meditation</a:t>
            </a:r>
          </a:p>
          <a:p>
            <a:pPr lvl="2">
              <a:defRPr/>
            </a:pPr>
            <a:r>
              <a:rPr lang="en-AU" dirty="0">
                <a:solidFill>
                  <a:srgbClr val="2F2B20"/>
                </a:solidFill>
              </a:rPr>
              <a:t>Music eScape – Users can match their music to their mood to create a ‘music journey’</a:t>
            </a:r>
          </a:p>
          <a:p>
            <a:pPr lvl="2">
              <a:defRPr/>
            </a:pPr>
            <a:r>
              <a:rPr lang="en-AU" dirty="0">
                <a:solidFill>
                  <a:srgbClr val="2F2B20"/>
                </a:solidFill>
              </a:rPr>
              <a:t>Moodkit – Activities to improve your mood</a:t>
            </a:r>
          </a:p>
          <a:p>
            <a:pPr lvl="2">
              <a:defRPr/>
            </a:pPr>
            <a:r>
              <a:rPr lang="en-AU" dirty="0">
                <a:solidFill>
                  <a:srgbClr val="2F2B20"/>
                </a:solidFill>
              </a:rPr>
              <a:t>Breakup Shakeup – Helping young people cope with a break up</a:t>
            </a:r>
          </a:p>
          <a:p>
            <a:pPr marL="776288" lvl="2" indent="0">
              <a:buNone/>
              <a:defRPr/>
            </a:pPr>
            <a:endParaRPr lang="en-AU" dirty="0"/>
          </a:p>
          <a:p>
            <a:pPr lvl="2">
              <a:defRPr/>
            </a:pPr>
            <a:endParaRPr lang="en-AU" dirty="0"/>
          </a:p>
          <a:p>
            <a:pPr lvl="2">
              <a:defRPr/>
            </a:pPr>
            <a:endParaRPr lang="en-AU" dirty="0"/>
          </a:p>
        </p:txBody>
      </p:sp>
    </p:spTree>
    <p:extLst>
      <p:ext uri="{BB962C8B-B14F-4D97-AF65-F5344CB8AC3E}">
        <p14:creationId xmlns:p14="http://schemas.microsoft.com/office/powerpoint/2010/main" val="3574498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48F5-FA8F-4C06-95B6-F00CBBFED54A}"/>
              </a:ext>
            </a:extLst>
          </p:cNvPr>
          <p:cNvSpPr>
            <a:spLocks noGrp="1"/>
          </p:cNvSpPr>
          <p:nvPr>
            <p:ph type="title"/>
          </p:nvPr>
        </p:nvSpPr>
        <p:spPr>
          <a:xfrm>
            <a:off x="838200" y="365125"/>
            <a:ext cx="10515600" cy="5643789"/>
          </a:xfrm>
        </p:spPr>
        <p:txBody>
          <a:bodyPr>
            <a:normAutofit fontScale="90000"/>
          </a:bodyPr>
          <a:lstStyle/>
          <a:p>
            <a:pPr marL="114300" lvl="0">
              <a:spcBef>
                <a:spcPts val="1000"/>
              </a:spcBef>
              <a:defRPr/>
            </a:pPr>
            <a:r>
              <a:rPr lang="en-AU" sz="6000" dirty="0">
                <a:solidFill>
                  <a:prstClr val="black"/>
                </a:solidFill>
                <a:latin typeface="Calibri" panose="020F0502020204030204"/>
                <a:ea typeface="+mn-ea"/>
                <a:cs typeface="+mn-cs"/>
              </a:rPr>
              <a:t>Emails:</a:t>
            </a:r>
            <a:br>
              <a:rPr lang="en-AU" sz="6000" dirty="0">
                <a:solidFill>
                  <a:prstClr val="black"/>
                </a:solidFill>
                <a:latin typeface="Calibri" panose="020F0502020204030204"/>
                <a:ea typeface="+mn-ea"/>
                <a:cs typeface="+mn-cs"/>
              </a:rPr>
            </a:br>
            <a:r>
              <a:rPr lang="en-AU" sz="4000" dirty="0">
                <a:solidFill>
                  <a:prstClr val="black"/>
                </a:solidFill>
                <a:latin typeface="Calibri" panose="020F0502020204030204"/>
                <a:ea typeface="+mn-ea"/>
                <a:cs typeface="+mn-cs"/>
              </a:rPr>
              <a:t>Please check these! Students and parents/carers are welcome to email me. </a:t>
            </a:r>
            <a:r>
              <a:rPr lang="en-AU" sz="4000" dirty="0">
                <a:solidFill>
                  <a:srgbClr val="0070C0"/>
                </a:solidFill>
                <a:latin typeface="Calibri" panose="020F0502020204030204"/>
                <a:ea typeface="+mn-ea"/>
                <a:cs typeface="+mn-cs"/>
                <a:hlinkClick r:id="rId2">
                  <a:extLst>
                    <a:ext uri="{A12FA001-AC4F-418D-AE19-62706E023703}">
                      <ahyp:hlinkClr xmlns:ahyp="http://schemas.microsoft.com/office/drawing/2018/hyperlinkcolor" val="tx"/>
                    </a:ext>
                  </a:extLst>
                </a:hlinkClick>
              </a:rPr>
              <a:t>rzisc4@eq.edu.au</a:t>
            </a:r>
            <a:br>
              <a:rPr lang="en-AU" sz="4000" dirty="0">
                <a:solidFill>
                  <a:prstClr val="black"/>
                </a:solidFill>
                <a:latin typeface="Calibri" panose="020F0502020204030204"/>
                <a:ea typeface="+mn-ea"/>
                <a:cs typeface="+mn-cs"/>
              </a:rPr>
            </a:br>
            <a:r>
              <a:rPr lang="en-AU" sz="4000" dirty="0">
                <a:solidFill>
                  <a:prstClr val="black"/>
                </a:solidFill>
                <a:latin typeface="Calibri" panose="020F0502020204030204"/>
                <a:ea typeface="+mn-ea"/>
                <a:cs typeface="+mn-cs"/>
              </a:rPr>
              <a:t> </a:t>
            </a:r>
            <a:br>
              <a:rPr lang="en-AU" sz="4000" dirty="0">
                <a:solidFill>
                  <a:prstClr val="black"/>
                </a:solidFill>
                <a:latin typeface="Calibri" panose="020F0502020204030204"/>
                <a:ea typeface="+mn-ea"/>
                <a:cs typeface="+mn-cs"/>
              </a:rPr>
            </a:br>
            <a:br>
              <a:rPr lang="en-AU" sz="6000" dirty="0">
                <a:solidFill>
                  <a:prstClr val="black"/>
                </a:solidFill>
                <a:latin typeface="Calibri" panose="020F0502020204030204"/>
                <a:ea typeface="+mn-ea"/>
                <a:cs typeface="+mn-cs"/>
              </a:rPr>
            </a:br>
            <a:r>
              <a:rPr lang="en-AU" sz="6000" dirty="0">
                <a:solidFill>
                  <a:prstClr val="black"/>
                </a:solidFill>
                <a:latin typeface="Calibri" panose="020F0502020204030204"/>
                <a:ea typeface="+mn-ea"/>
                <a:cs typeface="+mn-cs"/>
              </a:rPr>
              <a:t>Questions:</a:t>
            </a:r>
            <a:br>
              <a:rPr lang="en-AU" sz="6000" dirty="0">
                <a:solidFill>
                  <a:prstClr val="black"/>
                </a:solidFill>
                <a:latin typeface="Calibri" panose="020F0502020204030204"/>
                <a:ea typeface="+mn-ea"/>
                <a:cs typeface="+mn-cs"/>
              </a:rPr>
            </a:br>
            <a:r>
              <a:rPr lang="en-AU" sz="4000" dirty="0">
                <a:solidFill>
                  <a:prstClr val="black"/>
                </a:solidFill>
                <a:latin typeface="Calibri" panose="020F0502020204030204"/>
                <a:ea typeface="+mn-ea"/>
                <a:cs typeface="+mn-cs"/>
              </a:rPr>
              <a:t>Feel free to see me at the conclusion of the evening, or appointments can be made via email or Student Services </a:t>
            </a:r>
            <a:r>
              <a:rPr lang="en-AU" sz="4000" dirty="0">
                <a:solidFill>
                  <a:prstClr val="black"/>
                </a:solidFill>
                <a:latin typeface="Calibri" panose="020F0502020204030204"/>
                <a:ea typeface="+mn-ea"/>
                <a:cs typeface="+mn-cs"/>
                <a:sym typeface="Wingdings" panose="05000000000000000000" pitchFamily="2" charset="2"/>
              </a:rPr>
              <a:t> </a:t>
            </a:r>
            <a:r>
              <a:rPr lang="en-AU" sz="4000" dirty="0">
                <a:solidFill>
                  <a:prstClr val="black"/>
                </a:solidFill>
                <a:latin typeface="Calibri" panose="020F0502020204030204"/>
                <a:ea typeface="+mn-ea"/>
                <a:cs typeface="+mn-cs"/>
              </a:rPr>
              <a:t> </a:t>
            </a:r>
            <a:br>
              <a:rPr lang="en-AU" sz="3600" dirty="0">
                <a:solidFill>
                  <a:prstClr val="black"/>
                </a:solidFill>
                <a:latin typeface="Calibri" panose="020F0502020204030204"/>
                <a:ea typeface="+mn-ea"/>
                <a:cs typeface="+mn-cs"/>
              </a:rPr>
            </a:br>
            <a:endParaRPr lang="en-AU" dirty="0"/>
          </a:p>
        </p:txBody>
      </p:sp>
    </p:spTree>
    <p:extLst>
      <p:ext uri="{BB962C8B-B14F-4D97-AF65-F5344CB8AC3E}">
        <p14:creationId xmlns:p14="http://schemas.microsoft.com/office/powerpoint/2010/main" val="2982581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8676" y="814648"/>
            <a:ext cx="8246226" cy="3139321"/>
          </a:xfrm>
          <a:prstGeom prst="rect">
            <a:avLst/>
          </a:prstGeom>
          <a:noFill/>
        </p:spPr>
        <p:txBody>
          <a:bodyPr wrap="square" rtlCol="0">
            <a:spAutoFit/>
          </a:bodyPr>
          <a:lstStyle/>
          <a:p>
            <a:pPr algn="ctr"/>
            <a:endParaRPr lang="en-US" sz="6600" dirty="0"/>
          </a:p>
          <a:p>
            <a:pPr algn="ctr"/>
            <a:r>
              <a:rPr lang="en-US" sz="6600" b="1" dirty="0"/>
              <a:t>Mrs Krysty Connelly</a:t>
            </a:r>
          </a:p>
          <a:p>
            <a:endParaRPr lang="en-US" sz="6600" dirty="0"/>
          </a:p>
        </p:txBody>
      </p:sp>
    </p:spTree>
    <p:extLst>
      <p:ext uri="{BB962C8B-B14F-4D97-AF65-F5344CB8AC3E}">
        <p14:creationId xmlns:p14="http://schemas.microsoft.com/office/powerpoint/2010/main" val="939141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017037" y="886408"/>
            <a:ext cx="10786187" cy="5262979"/>
          </a:xfrm>
          <a:prstGeom prst="rect">
            <a:avLst/>
          </a:prstGeom>
          <a:noFill/>
        </p:spPr>
        <p:txBody>
          <a:bodyPr wrap="square" rtlCol="0">
            <a:spAutoFit/>
          </a:bodyPr>
          <a:lstStyle/>
          <a:p>
            <a:pPr algn="ctr"/>
            <a:r>
              <a:rPr lang="en-AU" sz="6000" b="1" dirty="0"/>
              <a:t>Senior Formal</a:t>
            </a:r>
          </a:p>
          <a:p>
            <a:pPr algn="ctr"/>
            <a:r>
              <a:rPr lang="en-AU" sz="6000" b="1" dirty="0"/>
              <a:t>Thursday 14 November</a:t>
            </a:r>
          </a:p>
          <a:p>
            <a:pPr algn="ctr"/>
            <a:endParaRPr lang="en-AU" sz="3200" b="1" dirty="0"/>
          </a:p>
          <a:p>
            <a:pPr algn="ctr"/>
            <a:endParaRPr lang="en-AU" sz="3200" b="1" dirty="0"/>
          </a:p>
          <a:p>
            <a:pPr algn="ctr"/>
            <a:r>
              <a:rPr lang="en-AU" sz="4400" b="1" dirty="0"/>
              <a:t>Ms Emily Follett</a:t>
            </a:r>
          </a:p>
          <a:p>
            <a:pPr algn="ctr"/>
            <a:endParaRPr lang="en-AU" sz="3200" b="1" dirty="0"/>
          </a:p>
          <a:p>
            <a:pPr algn="ctr"/>
            <a:endParaRPr lang="en-AU" sz="3200" b="1" dirty="0"/>
          </a:p>
          <a:p>
            <a:pPr algn="ctr"/>
            <a:r>
              <a:rPr lang="en-AU" sz="4400" b="1" dirty="0"/>
              <a:t>Formal Coordinator</a:t>
            </a:r>
          </a:p>
        </p:txBody>
      </p:sp>
    </p:spTree>
    <p:extLst>
      <p:ext uri="{BB962C8B-B14F-4D97-AF65-F5344CB8AC3E}">
        <p14:creationId xmlns:p14="http://schemas.microsoft.com/office/powerpoint/2010/main" val="1757029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8322906" y="6247485"/>
            <a:ext cx="3032449" cy="369332"/>
          </a:xfrm>
          <a:prstGeom prst="rect">
            <a:avLst/>
          </a:prstGeom>
          <a:noFill/>
        </p:spPr>
        <p:txBody>
          <a:bodyPr wrap="square" rtlCol="0">
            <a:spAutoFit/>
          </a:bodyPr>
          <a:lstStyle/>
          <a:p>
            <a:r>
              <a:rPr lang="en-AU" b="1" dirty="0">
                <a:solidFill>
                  <a:srgbClr val="FF0000"/>
                </a:solidFill>
              </a:rPr>
              <a:t>Continued on next slide</a:t>
            </a:r>
          </a:p>
        </p:txBody>
      </p:sp>
      <p:pic>
        <p:nvPicPr>
          <p:cNvPr id="7" name="Picture 6">
            <a:extLst>
              <a:ext uri="{FF2B5EF4-FFF2-40B4-BE49-F238E27FC236}">
                <a16:creationId xmlns:a16="http://schemas.microsoft.com/office/drawing/2014/main" id="{BEC45FC9-C3A2-4297-A67F-16774691BA3B}"/>
              </a:ext>
            </a:extLst>
          </p:cNvPr>
          <p:cNvPicPr>
            <a:picLocks noChangeAspect="1"/>
          </p:cNvPicPr>
          <p:nvPr/>
        </p:nvPicPr>
        <p:blipFill>
          <a:blip r:embed="rId2"/>
          <a:stretch>
            <a:fillRect/>
          </a:stretch>
        </p:blipFill>
        <p:spPr>
          <a:xfrm>
            <a:off x="372289" y="341745"/>
            <a:ext cx="10785237" cy="5817342"/>
          </a:xfrm>
          <a:prstGeom prst="rect">
            <a:avLst/>
          </a:prstGeom>
        </p:spPr>
      </p:pic>
    </p:spTree>
    <p:extLst>
      <p:ext uri="{BB962C8B-B14F-4D97-AF65-F5344CB8AC3E}">
        <p14:creationId xmlns:p14="http://schemas.microsoft.com/office/powerpoint/2010/main" val="872845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5E7BB5-FC87-4454-B431-8F16C8201DED}"/>
              </a:ext>
            </a:extLst>
          </p:cNvPr>
          <p:cNvPicPr>
            <a:picLocks noChangeAspect="1"/>
          </p:cNvPicPr>
          <p:nvPr/>
        </p:nvPicPr>
        <p:blipFill>
          <a:blip r:embed="rId2"/>
          <a:stretch>
            <a:fillRect/>
          </a:stretch>
        </p:blipFill>
        <p:spPr>
          <a:xfrm>
            <a:off x="262567" y="1071417"/>
            <a:ext cx="11661577" cy="4950691"/>
          </a:xfrm>
          <a:prstGeom prst="rect">
            <a:avLst/>
          </a:prstGeom>
        </p:spPr>
      </p:pic>
    </p:spTree>
    <p:extLst>
      <p:ext uri="{BB962C8B-B14F-4D97-AF65-F5344CB8AC3E}">
        <p14:creationId xmlns:p14="http://schemas.microsoft.com/office/powerpoint/2010/main" val="2642917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53150" y="1623772"/>
            <a:ext cx="7585788" cy="2554545"/>
          </a:xfrm>
          <a:prstGeom prst="rect">
            <a:avLst/>
          </a:prstGeom>
          <a:noFill/>
        </p:spPr>
        <p:txBody>
          <a:bodyPr wrap="square" rtlCol="0">
            <a:spAutoFit/>
          </a:bodyPr>
          <a:lstStyle/>
          <a:p>
            <a:pPr algn="ctr"/>
            <a:r>
              <a:rPr lang="en-AU" sz="4000" b="1" dirty="0"/>
              <a:t>I wish all students a successful and memorable year.</a:t>
            </a:r>
          </a:p>
          <a:p>
            <a:pPr algn="ctr"/>
            <a:endParaRPr lang="en-AU" sz="4000" b="1" dirty="0"/>
          </a:p>
          <a:p>
            <a:pPr algn="ctr"/>
            <a:r>
              <a:rPr lang="en-AU" sz="4000" b="1" dirty="0"/>
              <a:t>Hope to see you all there.</a:t>
            </a:r>
          </a:p>
        </p:txBody>
      </p:sp>
      <p:sp>
        <p:nvSpPr>
          <p:cNvPr id="2" name="TextBox 1"/>
          <p:cNvSpPr txBox="1"/>
          <p:nvPr/>
        </p:nvSpPr>
        <p:spPr>
          <a:xfrm>
            <a:off x="1852814" y="4896196"/>
            <a:ext cx="11255433" cy="769441"/>
          </a:xfrm>
          <a:prstGeom prst="rect">
            <a:avLst/>
          </a:prstGeom>
          <a:noFill/>
        </p:spPr>
        <p:txBody>
          <a:bodyPr wrap="square" rtlCol="0">
            <a:spAutoFit/>
          </a:bodyPr>
          <a:lstStyle/>
          <a:p>
            <a:r>
              <a:rPr lang="en-AU" sz="4400" b="1" i="1" dirty="0"/>
              <a:t>Introductions and Questions </a:t>
            </a:r>
          </a:p>
        </p:txBody>
      </p:sp>
    </p:spTree>
    <p:extLst>
      <p:ext uri="{BB962C8B-B14F-4D97-AF65-F5344CB8AC3E}">
        <p14:creationId xmlns:p14="http://schemas.microsoft.com/office/powerpoint/2010/main" val="367924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4D57BC-1EE4-404B-B4BF-FF8FDEC0087C}"/>
              </a:ext>
            </a:extLst>
          </p:cNvPr>
          <p:cNvPicPr>
            <a:picLocks noChangeAspect="1"/>
          </p:cNvPicPr>
          <p:nvPr/>
        </p:nvPicPr>
        <p:blipFill>
          <a:blip r:embed="rId2"/>
          <a:stretch>
            <a:fillRect/>
          </a:stretch>
        </p:blipFill>
        <p:spPr>
          <a:xfrm>
            <a:off x="1899652" y="613969"/>
            <a:ext cx="8392696" cy="5630061"/>
          </a:xfrm>
          <a:prstGeom prst="rect">
            <a:avLst/>
          </a:prstGeom>
        </p:spPr>
      </p:pic>
    </p:spTree>
    <p:extLst>
      <p:ext uri="{BB962C8B-B14F-4D97-AF65-F5344CB8AC3E}">
        <p14:creationId xmlns:p14="http://schemas.microsoft.com/office/powerpoint/2010/main" val="314793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701637" y="1371600"/>
            <a:ext cx="6741622" cy="2585323"/>
          </a:xfrm>
          <a:prstGeom prst="rect">
            <a:avLst/>
          </a:prstGeom>
          <a:noFill/>
        </p:spPr>
        <p:txBody>
          <a:bodyPr wrap="square" rtlCol="0">
            <a:spAutoFit/>
          </a:bodyPr>
          <a:lstStyle/>
          <a:p>
            <a:pPr algn="ctr"/>
            <a:r>
              <a:rPr lang="en-AU" sz="5400" b="1" dirty="0"/>
              <a:t>Ms Leanne Krosch</a:t>
            </a:r>
          </a:p>
          <a:p>
            <a:endParaRPr lang="en-AU" sz="3600" dirty="0"/>
          </a:p>
          <a:p>
            <a:pPr algn="ctr"/>
            <a:r>
              <a:rPr lang="en-AU" sz="3600" dirty="0"/>
              <a:t> A/Deputy Principal</a:t>
            </a:r>
          </a:p>
          <a:p>
            <a:pPr algn="ctr"/>
            <a:r>
              <a:rPr lang="en-AU" sz="3600" dirty="0"/>
              <a:t>Senior School</a:t>
            </a:r>
          </a:p>
        </p:txBody>
      </p:sp>
    </p:spTree>
    <p:extLst>
      <p:ext uri="{BB962C8B-B14F-4D97-AF65-F5344CB8AC3E}">
        <p14:creationId xmlns:p14="http://schemas.microsoft.com/office/powerpoint/2010/main" val="328858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40877" y="509954"/>
            <a:ext cx="8563708" cy="5632311"/>
          </a:xfrm>
          <a:prstGeom prst="rect">
            <a:avLst/>
          </a:prstGeom>
          <a:noFill/>
        </p:spPr>
        <p:txBody>
          <a:bodyPr wrap="square" rtlCol="0">
            <a:spAutoFit/>
          </a:bodyPr>
          <a:lstStyle/>
          <a:p>
            <a:pPr algn="ctr"/>
            <a:r>
              <a:rPr lang="en-AU" sz="7200" dirty="0"/>
              <a:t>2024</a:t>
            </a:r>
          </a:p>
          <a:p>
            <a:pPr algn="ctr"/>
            <a:r>
              <a:rPr lang="en-AU" sz="4800" dirty="0"/>
              <a:t>100% </a:t>
            </a:r>
          </a:p>
          <a:p>
            <a:pPr algn="ctr"/>
            <a:r>
              <a:rPr lang="en-AU" sz="4800" dirty="0"/>
              <a:t>QCE and QCIA achieved by our students</a:t>
            </a:r>
          </a:p>
          <a:p>
            <a:pPr algn="ctr"/>
            <a:endParaRPr lang="en-AU" sz="4800" dirty="0"/>
          </a:p>
          <a:p>
            <a:pPr algn="ctr"/>
            <a:r>
              <a:rPr lang="en-AU" sz="4800" dirty="0"/>
              <a:t>From 2019-2023, only 1 student did not leave Yr 12 with the QCE</a:t>
            </a:r>
          </a:p>
        </p:txBody>
      </p:sp>
    </p:spTree>
    <p:extLst>
      <p:ext uri="{BB962C8B-B14F-4D97-AF65-F5344CB8AC3E}">
        <p14:creationId xmlns:p14="http://schemas.microsoft.com/office/powerpoint/2010/main" val="327197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044930" y="2236124"/>
            <a:ext cx="8279476" cy="2308324"/>
          </a:xfrm>
          <a:prstGeom prst="rect">
            <a:avLst/>
          </a:prstGeom>
          <a:noFill/>
        </p:spPr>
        <p:txBody>
          <a:bodyPr wrap="square" rtlCol="0">
            <a:spAutoFit/>
          </a:bodyPr>
          <a:lstStyle/>
          <a:p>
            <a:pPr algn="ctr"/>
            <a:r>
              <a:rPr lang="en-AU" sz="7200" dirty="0"/>
              <a:t>ATARs</a:t>
            </a:r>
          </a:p>
          <a:p>
            <a:pPr algn="ctr"/>
            <a:r>
              <a:rPr lang="en-AU" sz="7200" dirty="0"/>
              <a:t>From 2024</a:t>
            </a:r>
          </a:p>
        </p:txBody>
      </p:sp>
    </p:spTree>
    <p:extLst>
      <p:ext uri="{BB962C8B-B14F-4D97-AF65-F5344CB8AC3E}">
        <p14:creationId xmlns:p14="http://schemas.microsoft.com/office/powerpoint/2010/main" val="3592463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6920B84669946B6206843A6C17A0C" ma:contentTypeVersion="14" ma:contentTypeDescription="Create a new document." ma:contentTypeScope="" ma:versionID="271f1ff122ab8aa6d3d0033db9125995">
  <xsd:schema xmlns:xsd="http://www.w3.org/2001/XMLSchema" xmlns:xs="http://www.w3.org/2001/XMLSchema" xmlns:p="http://schemas.microsoft.com/office/2006/metadata/properties" xmlns:ns1="http://schemas.microsoft.com/sharepoint/v3" xmlns:ns2="0e99deb6-6f63-4e77-be49-fe777477a548" targetNamespace="http://schemas.microsoft.com/office/2006/metadata/properties" ma:root="true" ma:fieldsID="d579595043cbcb075c65f2360a274eda" ns1:_="" ns2:_="">
    <xsd:import namespace="http://schemas.microsoft.com/sharepoint/v3"/>
    <xsd:import namespace="0e99deb6-6f63-4e77-be49-fe777477a548"/>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99deb6-6f63-4e77-be49-fe777477a548"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LastReviewedDate xmlns="0e99deb6-6f63-4e77-be49-fe777477a548">2024-02-22T23:50:40+00:00</PPLastReviewedDate>
    <PPSubmittedBy xmlns="0e99deb6-6f63-4e77-be49-fe777477a548">
      <UserInfo>
        <DisplayName>LAMPING, Gayle</DisplayName>
        <AccountId>64</AccountId>
        <AccountType/>
      </UserInfo>
    </PPSubmittedBy>
    <PPSubmittedDate xmlns="0e99deb6-6f63-4e77-be49-fe777477a548">2024-02-22T23:50:32+00:00</PPSubmittedDate>
    <PPPublishedNotificationAddresses xmlns="0e99deb6-6f63-4e77-be49-fe777477a548" xsi:nil="true"/>
    <PPContentAuthor xmlns="0e99deb6-6f63-4e77-be49-fe777477a548">
      <UserInfo>
        <DisplayName>LAMPING, Gayle</DisplayName>
        <AccountId>64</AccountId>
        <AccountType/>
      </UserInfo>
    </PPContentAuthor>
    <PPModeratedDate xmlns="0e99deb6-6f63-4e77-be49-fe777477a548">2024-02-22T23:50:40+00:00</PPModeratedDate>
    <PublishingExpirationDate xmlns="http://schemas.microsoft.com/sharepoint/v3" xsi:nil="true"/>
    <PPContentOwner xmlns="0e99deb6-6f63-4e77-be49-fe777477a548">
      <UserInfo>
        <DisplayName/>
        <AccountId xsi:nil="true"/>
        <AccountType/>
      </UserInfo>
    </PPContentOwner>
    <PPContentApprover xmlns="0e99deb6-6f63-4e77-be49-fe777477a548">
      <UserInfo>
        <DisplayName/>
        <AccountId xsi:nil="true"/>
        <AccountType/>
      </UserInfo>
    </PPContentApprover>
    <PublishingStartDate xmlns="http://schemas.microsoft.com/sharepoint/v3" xsi:nil="true"/>
    <PPReferenceNumber xmlns="0e99deb6-6f63-4e77-be49-fe777477a548" xsi:nil="true"/>
    <PPModeratedBy xmlns="0e99deb6-6f63-4e77-be49-fe777477a548">
      <UserInfo>
        <DisplayName>LAMPING, Gayle</DisplayName>
        <AccountId>64</AccountId>
        <AccountType/>
      </UserInfo>
    </PPModeratedBy>
    <PPReviewDate xmlns="0e99deb6-6f63-4e77-be49-fe777477a548">2025-02-21T14:00:00+00:00</PPReviewDate>
    <PPLastReviewedBy xmlns="0e99deb6-6f63-4e77-be49-fe777477a548">
      <UserInfo>
        <DisplayName>LAMPING, Gayle</DisplayName>
        <AccountId>64</AccountId>
        <AccountType/>
      </UserInfo>
    </PPLastReviewedBy>
  </documentManagement>
</p:properties>
</file>

<file path=customXml/itemProps1.xml><?xml version="1.0" encoding="utf-8"?>
<ds:datastoreItem xmlns:ds="http://schemas.openxmlformats.org/officeDocument/2006/customXml" ds:itemID="{8A2DABE7-9CE0-4A86-99F6-2F95D2DD4BE8}"/>
</file>

<file path=customXml/itemProps2.xml><?xml version="1.0" encoding="utf-8"?>
<ds:datastoreItem xmlns:ds="http://schemas.openxmlformats.org/officeDocument/2006/customXml" ds:itemID="{267BC0E9-9974-4A84-9C99-1FE71DD44CF1}"/>
</file>

<file path=customXml/itemProps3.xml><?xml version="1.0" encoding="utf-8"?>
<ds:datastoreItem xmlns:ds="http://schemas.openxmlformats.org/officeDocument/2006/customXml" ds:itemID="{53ABB539-9074-4AE2-8D53-9003A9E1F210}"/>
</file>

<file path=docProps/app.xml><?xml version="1.0" encoding="utf-8"?>
<Properties xmlns="http://schemas.openxmlformats.org/officeDocument/2006/extended-properties" xmlns:vt="http://schemas.openxmlformats.org/officeDocument/2006/docPropsVTypes">
  <TotalTime>1916</TotalTime>
  <Words>2023</Words>
  <Application>Microsoft Office PowerPoint</Application>
  <PresentationFormat>Widescreen</PresentationFormat>
  <Paragraphs>353</Paragraphs>
  <Slides>58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Aptos</vt:lpstr>
      <vt:lpstr>Arial</vt:lpstr>
      <vt:lpstr>Arial Black</vt:lpstr>
      <vt:lpstr>Calibri</vt:lpstr>
      <vt:lpstr>Calibri Light</vt:lpstr>
      <vt:lpstr>Georgia</vt:lpstr>
      <vt:lpstr>Trebuchet MS</vt:lpstr>
      <vt:lpstr>Wingdings 2</vt:lpstr>
      <vt:lpstr>Office Theme</vt:lpstr>
      <vt:lpstr>Slipstream</vt:lpstr>
      <vt:lpstr>1_Office Theme</vt:lpstr>
      <vt:lpstr>Year 12  Information 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School Options </vt:lpstr>
      <vt:lpstr>Beyond School: What student’s receive</vt:lpstr>
      <vt:lpstr> Senior Statement A transcript of the learning account for all students completing Year 12 at a Queensland School. The Senior Statement shows all studies and the results achieved that may contribute to the award of a QCE.  </vt:lpstr>
      <vt:lpstr>Qld Certificate of Education  The Queensland Certificate of Education (QCE) is Queensland's senior school qualification, which is awarded to eligible students, usually at the end of Year 12.  </vt:lpstr>
      <vt:lpstr>Qld Certificate of Individual Achievement The Queensland Certificate of Individual Achievement (QCIA) recognises the achievements of students who are on individualised learning programs. To be eligible, students must have impairments or difficulties in learning that are not primarily due to socioeconomic, cultural or linguistic factors. </vt:lpstr>
      <vt:lpstr>Q T A C Qld. Tertiary Admissions Centre</vt:lpstr>
      <vt:lpstr>Early Offer Guarantee </vt:lpstr>
      <vt:lpstr>Early Offer Guarantee </vt:lpstr>
      <vt:lpstr>Taking care of YOU!</vt:lpstr>
      <vt:lpstr>Emails: Please check these! Students and parents/carers are welcome to email me. rzisc4@eq.edu.au    Questions: Feel free to see me at the conclusion of the evening, or appointments can be made via email or Student Services    </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Information Night</dc:title>
  <dc:creator>CLARK, Donna (dclar100)</dc:creator>
  <cp:lastModifiedBy>LAMPING, Gayle (glamp9)</cp:lastModifiedBy>
  <cp:revision>129</cp:revision>
  <dcterms:created xsi:type="dcterms:W3CDTF">2019-01-30T06:06:23Z</dcterms:created>
  <dcterms:modified xsi:type="dcterms:W3CDTF">2024-02-22T23:46:20Z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0x010100EBB6920B84669946B6206843A6C17A0C</vt:lpwstr>
  </property>
</Properties>
</file>